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5"/>
    <p:sldMasterId id="2147483702" r:id="rId6"/>
    <p:sldMasterId id="2147483708" r:id="rId7"/>
  </p:sldMasterIdLst>
  <p:notesMasterIdLst>
    <p:notesMasterId r:id="rId51"/>
  </p:notesMasterIdLst>
  <p:handoutMasterIdLst>
    <p:handoutMasterId r:id="rId52"/>
  </p:handoutMasterIdLst>
  <p:sldIdLst>
    <p:sldId id="483" r:id="rId8"/>
    <p:sldId id="501" r:id="rId9"/>
    <p:sldId id="516" r:id="rId10"/>
    <p:sldId id="470" r:id="rId11"/>
    <p:sldId id="472" r:id="rId12"/>
    <p:sldId id="476" r:id="rId13"/>
    <p:sldId id="517" r:id="rId14"/>
    <p:sldId id="509" r:id="rId15"/>
    <p:sldId id="514" r:id="rId16"/>
    <p:sldId id="454" r:id="rId17"/>
    <p:sldId id="455" r:id="rId18"/>
    <p:sldId id="456" r:id="rId19"/>
    <p:sldId id="524" r:id="rId20"/>
    <p:sldId id="525" r:id="rId21"/>
    <p:sldId id="511" r:id="rId22"/>
    <p:sldId id="513" r:id="rId23"/>
    <p:sldId id="512" r:id="rId24"/>
    <p:sldId id="510" r:id="rId25"/>
    <p:sldId id="486" r:id="rId26"/>
    <p:sldId id="487" r:id="rId27"/>
    <p:sldId id="488" r:id="rId28"/>
    <p:sldId id="497" r:id="rId29"/>
    <p:sldId id="515" r:id="rId30"/>
    <p:sldId id="448" r:id="rId31"/>
    <p:sldId id="449" r:id="rId32"/>
    <p:sldId id="450" r:id="rId33"/>
    <p:sldId id="452" r:id="rId34"/>
    <p:sldId id="451" r:id="rId35"/>
    <p:sldId id="453" r:id="rId36"/>
    <p:sldId id="523" r:id="rId37"/>
    <p:sldId id="518" r:id="rId38"/>
    <p:sldId id="519" r:id="rId39"/>
    <p:sldId id="520" r:id="rId40"/>
    <p:sldId id="343" r:id="rId41"/>
    <p:sldId id="457" r:id="rId42"/>
    <p:sldId id="521" r:id="rId43"/>
    <p:sldId id="463" r:id="rId44"/>
    <p:sldId id="458" r:id="rId45"/>
    <p:sldId id="459" r:id="rId46"/>
    <p:sldId id="522" r:id="rId47"/>
    <p:sldId id="461" r:id="rId48"/>
    <p:sldId id="462" r:id="rId49"/>
    <p:sldId id="460" r:id="rId50"/>
  </p:sldIdLst>
  <p:sldSz cx="9144000" cy="6858000" type="screen4x3"/>
  <p:notesSz cx="9942513" cy="681037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pos="884">
          <p15:clr>
            <a:srgbClr val="A4A3A4"/>
          </p15:clr>
        </p15:guide>
        <p15:guide id="5" pos="5424">
          <p15:clr>
            <a:srgbClr val="A4A3A4"/>
          </p15:clr>
        </p15:guide>
        <p15:guide id="6" pos="3833">
          <p15:clr>
            <a:srgbClr val="A4A3A4"/>
          </p15:clr>
        </p15:guide>
        <p15:guide id="7" pos="1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 userDrawn="1">
          <p15:clr>
            <a:srgbClr val="A4A3A4"/>
          </p15:clr>
        </p15:guide>
        <p15:guide id="2" pos="313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eur" initials="A" lastIdx="2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gray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000"/>
    <a:srgbClr val="F8D8CB"/>
    <a:srgbClr val="FCEDE7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586AC-3CAA-4C1B-A3C4-9E96687968F1}" v="333" dt="2020-12-08T15:48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92" y="96"/>
      </p:cViewPr>
      <p:guideLst>
        <p:guide orient="horz" pos="4065"/>
        <p:guide orient="horz" pos="845"/>
        <p:guide orient="horz" pos="1298"/>
        <p:guide pos="884"/>
        <p:guide pos="5424"/>
        <p:guide pos="3833"/>
        <p:guide pos="12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5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40238-DC67-41A3-95B6-0B2157691B4F}" type="doc">
      <dgm:prSet loTypeId="urn:microsoft.com/office/officeart/2005/8/layout/hProcess10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nl-NL"/>
        </a:p>
      </dgm:t>
    </dgm:pt>
    <dgm:pt modelId="{0BFD5FDB-B8AA-42EF-BA0E-E93BCBA7C070}">
      <dgm:prSet phldrT="[Text]"/>
      <dgm:spPr/>
      <dgm:t>
        <a:bodyPr/>
        <a:lstStyle/>
        <a:p>
          <a:r>
            <a:rPr lang="nl-NL" b="1"/>
            <a:t>Existing building</a:t>
          </a:r>
          <a:endParaRPr lang="nl-NL" b="1" dirty="0"/>
        </a:p>
      </dgm:t>
    </dgm:pt>
    <dgm:pt modelId="{FF013A31-89BD-424B-AEC7-2A012C499AE6}" type="parTrans" cxnId="{D3B64F95-3C5E-439C-813C-D3DA76127BFC}">
      <dgm:prSet/>
      <dgm:spPr/>
      <dgm:t>
        <a:bodyPr/>
        <a:lstStyle/>
        <a:p>
          <a:endParaRPr lang="nl-NL"/>
        </a:p>
      </dgm:t>
    </dgm:pt>
    <dgm:pt modelId="{68752CBC-A434-4724-A7B3-F0D0620C9F29}" type="sibTrans" cxnId="{D3B64F95-3C5E-439C-813C-D3DA76127BFC}">
      <dgm:prSet/>
      <dgm:spPr/>
      <dgm:t>
        <a:bodyPr/>
        <a:lstStyle/>
        <a:p>
          <a:endParaRPr lang="nl-NL"/>
        </a:p>
      </dgm:t>
    </dgm:pt>
    <dgm:pt modelId="{61DAEA5F-18F2-49DB-A65E-9F4A5B8A0A04}">
      <dgm:prSet phldrT="[Text]"/>
      <dgm:spPr/>
      <dgm:t>
        <a:bodyPr/>
        <a:lstStyle/>
        <a:p>
          <a:r>
            <a:rPr lang="en-GB" noProof="0" dirty="0"/>
            <a:t>Eligible</a:t>
          </a:r>
          <a:r>
            <a:rPr lang="nl-NL" dirty="0"/>
            <a:t> </a:t>
          </a:r>
          <a:r>
            <a:rPr lang="nl-NL" dirty="0" err="1"/>
            <a:t>for</a:t>
          </a:r>
          <a:r>
            <a:rPr lang="nl-NL" dirty="0"/>
            <a:t> </a:t>
          </a:r>
          <a:r>
            <a:rPr lang="nl-NL" dirty="0" err="1"/>
            <a:t>renovation</a:t>
          </a:r>
          <a:endParaRPr lang="nl-NL" dirty="0"/>
        </a:p>
      </dgm:t>
    </dgm:pt>
    <dgm:pt modelId="{11D7719E-ED4A-49A7-B6D5-AE3AFE7A57DE}" type="parTrans" cxnId="{2B750C8F-AE00-4E50-9273-56479C238D04}">
      <dgm:prSet/>
      <dgm:spPr/>
      <dgm:t>
        <a:bodyPr/>
        <a:lstStyle/>
        <a:p>
          <a:endParaRPr lang="nl-NL"/>
        </a:p>
      </dgm:t>
    </dgm:pt>
    <dgm:pt modelId="{F2052A9A-0A27-46A0-AF4E-C15DE937B2F9}" type="sibTrans" cxnId="{2B750C8F-AE00-4E50-9273-56479C238D04}">
      <dgm:prSet/>
      <dgm:spPr/>
      <dgm:t>
        <a:bodyPr/>
        <a:lstStyle/>
        <a:p>
          <a:endParaRPr lang="nl-NL"/>
        </a:p>
      </dgm:t>
    </dgm:pt>
    <dgm:pt modelId="{7B4EA6AA-21CB-4438-9019-6474169B0DAE}">
      <dgm:prSet phldrT="[Text]"/>
      <dgm:spPr/>
      <dgm:t>
        <a:bodyPr/>
        <a:lstStyle/>
        <a:p>
          <a:pPr rtl="0"/>
          <a:r>
            <a:rPr lang="nl-NL" b="1">
              <a:latin typeface="Arial Black"/>
            </a:rPr>
            <a:t>Transformation </a:t>
          </a:r>
          <a:r>
            <a:rPr lang="nl-NL" b="1"/>
            <a:t>to Linked Data</a:t>
          </a:r>
          <a:endParaRPr lang="nl-NL" b="1" dirty="0"/>
        </a:p>
      </dgm:t>
    </dgm:pt>
    <dgm:pt modelId="{7DD6BD21-027E-45B7-A071-BF5433F49C84}" type="parTrans" cxnId="{F215D4DD-15B6-4882-9808-930FE286B562}">
      <dgm:prSet/>
      <dgm:spPr/>
      <dgm:t>
        <a:bodyPr/>
        <a:lstStyle/>
        <a:p>
          <a:endParaRPr lang="nl-NL"/>
        </a:p>
      </dgm:t>
    </dgm:pt>
    <dgm:pt modelId="{504586E1-3DE8-4056-8556-015CFA57CB00}" type="sibTrans" cxnId="{F215D4DD-15B6-4882-9808-930FE286B562}">
      <dgm:prSet/>
      <dgm:spPr/>
      <dgm:t>
        <a:bodyPr/>
        <a:lstStyle/>
        <a:p>
          <a:endParaRPr lang="nl-NL"/>
        </a:p>
      </dgm:t>
    </dgm:pt>
    <dgm:pt modelId="{D4446EEF-D6DA-4BC2-AA80-A5A491685BF9}">
      <dgm:prSet phldrT="[Text]"/>
      <dgm:spPr/>
      <dgm:t>
        <a:bodyPr/>
        <a:lstStyle/>
        <a:p>
          <a:r>
            <a:rPr lang="nl-NL" dirty="0"/>
            <a:t>Translate STEP data </a:t>
          </a:r>
          <a:r>
            <a:rPr lang="nl-NL" dirty="0" err="1"/>
            <a:t>into</a:t>
          </a:r>
          <a:r>
            <a:rPr lang="nl-NL" dirty="0"/>
            <a:t> Linked Data</a:t>
          </a:r>
        </a:p>
      </dgm:t>
    </dgm:pt>
    <dgm:pt modelId="{06594685-43D2-4A5F-B5DA-6243F0EC7A97}" type="parTrans" cxnId="{E625451D-295B-4159-A241-223C1B3EC9F6}">
      <dgm:prSet/>
      <dgm:spPr/>
      <dgm:t>
        <a:bodyPr/>
        <a:lstStyle/>
        <a:p>
          <a:endParaRPr lang="nl-NL"/>
        </a:p>
      </dgm:t>
    </dgm:pt>
    <dgm:pt modelId="{9A3190BB-68DA-486C-BA07-EF2469ED5A31}" type="sibTrans" cxnId="{E625451D-295B-4159-A241-223C1B3EC9F6}">
      <dgm:prSet/>
      <dgm:spPr/>
      <dgm:t>
        <a:bodyPr/>
        <a:lstStyle/>
        <a:p>
          <a:endParaRPr lang="nl-NL"/>
        </a:p>
      </dgm:t>
    </dgm:pt>
    <dgm:pt modelId="{3142F798-02E7-42B1-97FF-7868FEE01EAE}">
      <dgm:prSet phldrT="[Text]"/>
      <dgm:spPr/>
      <dgm:t>
        <a:bodyPr/>
        <a:lstStyle/>
        <a:p>
          <a:r>
            <a:rPr lang="nl-NL" dirty="0"/>
            <a:t>Operations on </a:t>
          </a:r>
          <a:r>
            <a:rPr lang="nl-NL" dirty="0" err="1"/>
            <a:t>Linked</a:t>
          </a:r>
          <a:r>
            <a:rPr lang="nl-NL" dirty="0"/>
            <a:t> Data</a:t>
          </a:r>
        </a:p>
      </dgm:t>
    </dgm:pt>
    <dgm:pt modelId="{7221A85D-98CE-40F9-A8B8-1D566A8342C8}" type="parTrans" cxnId="{3EF00939-5D00-4FC4-B557-D651B8F97D73}">
      <dgm:prSet/>
      <dgm:spPr/>
      <dgm:t>
        <a:bodyPr/>
        <a:lstStyle/>
        <a:p>
          <a:endParaRPr lang="nl-NL"/>
        </a:p>
      </dgm:t>
    </dgm:pt>
    <dgm:pt modelId="{25E65D7B-CA5F-4B1D-8126-95558D2C6259}" type="sibTrans" cxnId="{3EF00939-5D00-4FC4-B557-D651B8F97D73}">
      <dgm:prSet/>
      <dgm:spPr/>
      <dgm:t>
        <a:bodyPr/>
        <a:lstStyle/>
        <a:p>
          <a:endParaRPr lang="nl-NL"/>
        </a:p>
      </dgm:t>
    </dgm:pt>
    <dgm:pt modelId="{52540F32-A274-4FBC-993F-685D3B30DC1F}">
      <dgm:prSet phldrT="[Text]"/>
      <dgm:spPr/>
      <dgm:t>
        <a:bodyPr/>
        <a:lstStyle/>
        <a:p>
          <a:pPr rtl="0"/>
          <a:r>
            <a:rPr lang="nl-NL" dirty="0"/>
            <a:t>Extension of </a:t>
          </a:r>
          <a:r>
            <a:rPr lang="nl-NL" dirty="0" err="1"/>
            <a:t>the</a:t>
          </a:r>
          <a:r>
            <a:rPr lang="nl-NL" dirty="0"/>
            <a:t> as-is and </a:t>
          </a:r>
          <a:r>
            <a:rPr lang="nl-NL" dirty="0" err="1"/>
            <a:t>one</a:t>
          </a:r>
          <a:r>
            <a:rPr lang="nl-NL" dirty="0"/>
            <a:t> or more TO-BE </a:t>
          </a:r>
          <a:r>
            <a:rPr lang="nl-NL" dirty="0" err="1"/>
            <a:t>renovation</a:t>
          </a:r>
          <a:r>
            <a:rPr lang="nl-NL" dirty="0"/>
            <a:t> </a:t>
          </a:r>
          <a:r>
            <a:rPr lang="nl-NL" dirty="0" err="1"/>
            <a:t>scenarios</a:t>
          </a:r>
          <a:endParaRPr lang="nl-NL" dirty="0"/>
        </a:p>
      </dgm:t>
    </dgm:pt>
    <dgm:pt modelId="{C568C400-DE7B-4C0D-82B0-A3B4918C65DF}" type="parTrans" cxnId="{9A995571-F44B-4AE6-AE78-908430E5A40E}">
      <dgm:prSet/>
      <dgm:spPr/>
      <dgm:t>
        <a:bodyPr/>
        <a:lstStyle/>
        <a:p>
          <a:endParaRPr lang="nl-NL"/>
        </a:p>
      </dgm:t>
    </dgm:pt>
    <dgm:pt modelId="{60199635-7112-4FF9-945E-AA2C48773B51}" type="sibTrans" cxnId="{9A995571-F44B-4AE6-AE78-908430E5A40E}">
      <dgm:prSet/>
      <dgm:spPr/>
      <dgm:t>
        <a:bodyPr/>
        <a:lstStyle/>
        <a:p>
          <a:endParaRPr lang="nl-NL"/>
        </a:p>
      </dgm:t>
    </dgm:pt>
    <dgm:pt modelId="{44577014-6AF2-47EE-B40C-27245E3F49F0}">
      <dgm:prSet phldrT="[Text]"/>
      <dgm:spPr/>
      <dgm:t>
        <a:bodyPr/>
        <a:lstStyle/>
        <a:p>
          <a:pPr rtl="0"/>
          <a:r>
            <a:rPr lang="nl-NL"/>
            <a:t>Checking the data</a:t>
          </a:r>
          <a:r>
            <a:rPr lang="nl-NL">
              <a:latin typeface="Arial Black"/>
            </a:rPr>
            <a:t> </a:t>
          </a:r>
          <a:endParaRPr lang="nl-NL" dirty="0"/>
        </a:p>
      </dgm:t>
    </dgm:pt>
    <dgm:pt modelId="{51955587-7F6C-4F61-8EF2-DA4EAFB28311}" type="parTrans" cxnId="{AC25CD7A-CB69-47BB-B5B7-FAD9322AE811}">
      <dgm:prSet/>
      <dgm:spPr/>
      <dgm:t>
        <a:bodyPr/>
        <a:lstStyle/>
        <a:p>
          <a:endParaRPr lang="nl-NL"/>
        </a:p>
      </dgm:t>
    </dgm:pt>
    <dgm:pt modelId="{30B4EECB-6C8D-4CDA-A485-2903765ABCCF}" type="sibTrans" cxnId="{AC25CD7A-CB69-47BB-B5B7-FAD9322AE811}">
      <dgm:prSet/>
      <dgm:spPr/>
      <dgm:t>
        <a:bodyPr/>
        <a:lstStyle/>
        <a:p>
          <a:endParaRPr lang="nl-NL"/>
        </a:p>
      </dgm:t>
    </dgm:pt>
    <dgm:pt modelId="{B04A0DA8-383A-4B81-B7E7-EC02EC6F0BCA}">
      <dgm:prSet phldrT="[Text]"/>
      <dgm:spPr/>
      <dgm:t>
        <a:bodyPr/>
        <a:lstStyle/>
        <a:p>
          <a:r>
            <a:rPr lang="nl-NL" sz="700" b="1" kern="1200"/>
            <a:t>Energy simulation</a:t>
          </a:r>
          <a:endParaRPr lang="nl-NL" sz="700" b="1" kern="1200" dirty="0"/>
        </a:p>
      </dgm:t>
    </dgm:pt>
    <dgm:pt modelId="{1ECB464D-D8E2-436C-8800-AF5DD0541BD0}" type="parTrans" cxnId="{CE46AA60-C13D-4B9E-B2E0-7F0C6B1F3689}">
      <dgm:prSet/>
      <dgm:spPr/>
      <dgm:t>
        <a:bodyPr/>
        <a:lstStyle/>
        <a:p>
          <a:endParaRPr lang="nl-NL"/>
        </a:p>
      </dgm:t>
    </dgm:pt>
    <dgm:pt modelId="{D6AAAF4E-029C-4866-ABAB-D889346D464B}" type="sibTrans" cxnId="{CE46AA60-C13D-4B9E-B2E0-7F0C6B1F3689}">
      <dgm:prSet/>
      <dgm:spPr/>
      <dgm:t>
        <a:bodyPr/>
        <a:lstStyle/>
        <a:p>
          <a:endParaRPr lang="nl-NL"/>
        </a:p>
      </dgm:t>
    </dgm:pt>
    <dgm:pt modelId="{4BCDAF2B-2CE5-4554-952E-32C904A70388}">
      <dgm:prSet phldrT="[Text]" custT="1"/>
      <dgm:spPr/>
      <dgm:t>
        <a:bodyPr/>
        <a:lstStyle/>
        <a:p>
          <a:pPr rtl="0"/>
          <a:r>
            <a:rPr lang="nl-NL" sz="500" kern="1200" dirty="0"/>
            <a:t>Using </a:t>
          </a:r>
          <a:r>
            <a:rPr lang="nl-NL" sz="500" kern="1200" dirty="0" err="1"/>
            <a:t>dedicated</a:t>
          </a:r>
          <a:r>
            <a:rPr lang="nl-NL" sz="500" kern="1200" dirty="0"/>
            <a:t> software </a:t>
          </a:r>
          <a:r>
            <a:rPr lang="nl-NL" sz="5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like IES </a:t>
          </a:r>
          <a:r>
            <a:rPr lang="nl-NL" sz="500" kern="1200" dirty="0"/>
            <a:t>VE Cloud Services</a:t>
          </a:r>
        </a:p>
      </dgm:t>
    </dgm:pt>
    <dgm:pt modelId="{35229C37-BB73-4828-A313-BE3A4C5A1A62}" type="parTrans" cxnId="{5B92104D-C6D4-4F85-8EDF-AC2E216EE683}">
      <dgm:prSet/>
      <dgm:spPr/>
      <dgm:t>
        <a:bodyPr/>
        <a:lstStyle/>
        <a:p>
          <a:endParaRPr lang="nl-NL"/>
        </a:p>
      </dgm:t>
    </dgm:pt>
    <dgm:pt modelId="{71D5E738-5AC8-41CB-B976-20CA282E9586}" type="sibTrans" cxnId="{5B92104D-C6D4-4F85-8EDF-AC2E216EE683}">
      <dgm:prSet/>
      <dgm:spPr/>
      <dgm:t>
        <a:bodyPr/>
        <a:lstStyle/>
        <a:p>
          <a:endParaRPr lang="nl-NL"/>
        </a:p>
      </dgm:t>
    </dgm:pt>
    <dgm:pt modelId="{340E17C0-1BAC-48D4-8507-8AAB092AC23C}">
      <dgm:prSet phldrT="[Text]"/>
      <dgm:spPr/>
      <dgm:t>
        <a:bodyPr/>
        <a:lstStyle/>
        <a:p>
          <a:r>
            <a:rPr lang="nl-NL" sz="700" b="1" kern="1200"/>
            <a:t>Data acquisition and storage as IFC</a:t>
          </a:r>
          <a:endParaRPr lang="nl-NL" sz="700" b="1" kern="1200" dirty="0"/>
        </a:p>
      </dgm:t>
    </dgm:pt>
    <dgm:pt modelId="{B1236297-8BBF-4680-994E-9B02E2073C65}" type="parTrans" cxnId="{286D9ABA-5549-4B12-9A73-167898609F89}">
      <dgm:prSet/>
      <dgm:spPr/>
      <dgm:t>
        <a:bodyPr/>
        <a:lstStyle/>
        <a:p>
          <a:endParaRPr lang="nl-NL"/>
        </a:p>
      </dgm:t>
    </dgm:pt>
    <dgm:pt modelId="{0D5A99E6-C503-47E8-AB3B-8A1422851FE5}" type="sibTrans" cxnId="{286D9ABA-5549-4B12-9A73-167898609F89}">
      <dgm:prSet/>
      <dgm:spPr/>
      <dgm:t>
        <a:bodyPr/>
        <a:lstStyle/>
        <a:p>
          <a:endParaRPr lang="nl-NL"/>
        </a:p>
      </dgm:t>
    </dgm:pt>
    <dgm:pt modelId="{5568BA6A-17C6-4F25-A36B-85C3A89DFEDA}">
      <dgm:prSet/>
      <dgm:spPr/>
      <dgm:t>
        <a:bodyPr/>
        <a:lstStyle/>
        <a:p>
          <a:r>
            <a:rPr lang="nl-NL" sz="500" kern="1200" dirty="0"/>
            <a:t>On site 3D scanning and </a:t>
          </a:r>
          <a:r>
            <a:rPr lang="nl-NL" sz="500" kern="1200" dirty="0" err="1"/>
            <a:t>transformation</a:t>
          </a:r>
          <a:endParaRPr lang="nl-NL" sz="500" kern="1200" dirty="0"/>
        </a:p>
      </dgm:t>
    </dgm:pt>
    <dgm:pt modelId="{B2743CBC-6AAF-4D2E-A683-97D768B39493}" type="parTrans" cxnId="{16F7E2E0-B847-41F0-BB51-D5383B43B138}">
      <dgm:prSet/>
      <dgm:spPr/>
      <dgm:t>
        <a:bodyPr/>
        <a:lstStyle/>
        <a:p>
          <a:endParaRPr lang="nl-NL"/>
        </a:p>
      </dgm:t>
    </dgm:pt>
    <dgm:pt modelId="{EAD24FD3-53F8-41C9-994C-2963EA75887F}" type="sibTrans" cxnId="{16F7E2E0-B847-41F0-BB51-D5383B43B138}">
      <dgm:prSet/>
      <dgm:spPr/>
      <dgm:t>
        <a:bodyPr/>
        <a:lstStyle/>
        <a:p>
          <a:endParaRPr lang="nl-NL"/>
        </a:p>
      </dgm:t>
    </dgm:pt>
    <dgm:pt modelId="{42DFAFA0-7F0E-4A04-A6BC-3F35DF7C0637}">
      <dgm:prSet/>
      <dgm:spPr/>
      <dgm:t>
        <a:bodyPr/>
        <a:lstStyle/>
        <a:p>
          <a:r>
            <a:rPr lang="nl-NL" sz="500" kern="1200" dirty="0" err="1"/>
            <a:t>Parametric</a:t>
          </a:r>
          <a:r>
            <a:rPr lang="nl-NL" sz="500" kern="1200" dirty="0"/>
            <a:t> </a:t>
          </a:r>
          <a:r>
            <a:rPr lang="nl-NL" sz="500" kern="1200" dirty="0" err="1"/>
            <a:t>modelling</a:t>
          </a:r>
          <a:endParaRPr lang="nl-NL" sz="500" kern="1200" dirty="0"/>
        </a:p>
      </dgm:t>
    </dgm:pt>
    <dgm:pt modelId="{AC46905F-BE55-4C6D-B944-8BF32CAEA2B0}" type="parTrans" cxnId="{81AB1F81-2C27-428B-B1E5-4A4857A0FA54}">
      <dgm:prSet/>
      <dgm:spPr/>
      <dgm:t>
        <a:bodyPr/>
        <a:lstStyle/>
        <a:p>
          <a:endParaRPr lang="nl-NL"/>
        </a:p>
      </dgm:t>
    </dgm:pt>
    <dgm:pt modelId="{21BF949B-8BA2-4D4D-972D-AB11FC4409E6}" type="sibTrans" cxnId="{81AB1F81-2C27-428B-B1E5-4A4857A0FA54}">
      <dgm:prSet/>
      <dgm:spPr/>
      <dgm:t>
        <a:bodyPr/>
        <a:lstStyle/>
        <a:p>
          <a:endParaRPr lang="nl-NL"/>
        </a:p>
      </dgm:t>
    </dgm:pt>
    <dgm:pt modelId="{47E5DFF8-CB75-4DCE-892F-3652F86BEBED}">
      <dgm:prSet custT="1"/>
      <dgm:spPr/>
      <dgm:t>
        <a:bodyPr/>
        <a:lstStyle/>
        <a:p>
          <a:r>
            <a:rPr lang="nl-NL" sz="500" kern="1200" dirty="0" err="1">
              <a:solidFill>
                <a:prstClr val="white"/>
              </a:solidFill>
              <a:latin typeface="Arial"/>
              <a:ea typeface="+mn-ea"/>
              <a:cs typeface="+mn-cs"/>
            </a:rPr>
            <a:t>Transformation</a:t>
          </a:r>
          <a:r>
            <a:rPr lang="nl-NL" sz="500" kern="1200" dirty="0"/>
            <a:t> </a:t>
          </a:r>
          <a:r>
            <a:rPr lang="nl-NL" sz="500" kern="1200" dirty="0" err="1"/>
            <a:t>from</a:t>
          </a:r>
          <a:r>
            <a:rPr lang="nl-NL" sz="500" kern="1200" dirty="0"/>
            <a:t> 2D </a:t>
          </a:r>
          <a:r>
            <a:rPr lang="nl-NL" sz="500" kern="1200" dirty="0" err="1"/>
            <a:t>plans</a:t>
          </a:r>
          <a:endParaRPr lang="nl-NL" sz="500" kern="1200" dirty="0"/>
        </a:p>
      </dgm:t>
    </dgm:pt>
    <dgm:pt modelId="{64A487B1-4A39-4599-80AF-3003A84011E8}" type="parTrans" cxnId="{73424245-D7A2-4596-91C8-587725777733}">
      <dgm:prSet/>
      <dgm:spPr/>
      <dgm:t>
        <a:bodyPr/>
        <a:lstStyle/>
        <a:p>
          <a:endParaRPr lang="nl-NL"/>
        </a:p>
      </dgm:t>
    </dgm:pt>
    <dgm:pt modelId="{E6841C31-B88F-4AE2-ACAC-ECF5C96B4A1D}" type="sibTrans" cxnId="{73424245-D7A2-4596-91C8-587725777733}">
      <dgm:prSet/>
      <dgm:spPr/>
      <dgm:t>
        <a:bodyPr/>
        <a:lstStyle/>
        <a:p>
          <a:endParaRPr lang="nl-NL"/>
        </a:p>
      </dgm:t>
    </dgm:pt>
    <dgm:pt modelId="{80CD4C7C-F705-401B-8B3F-1F79E2AAEEB8}">
      <dgm:prSet phldrT="[Text]"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 </a:t>
          </a:r>
          <a:r>
            <a:rPr lang="nl-NL" dirty="0" err="1"/>
            <a:t>semantics</a:t>
          </a:r>
          <a:r>
            <a:rPr lang="nl-NL" dirty="0"/>
            <a:t> </a:t>
          </a:r>
          <a:r>
            <a:rPr lang="nl-NL" dirty="0" err="1"/>
            <a:t>from</a:t>
          </a:r>
          <a:r>
            <a:rPr lang="nl-NL" dirty="0"/>
            <a:t> IFC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ifcOWL</a:t>
          </a:r>
          <a:r>
            <a:rPr lang="nl-NL" dirty="0"/>
            <a:t> &amp; B4R-DM</a:t>
          </a:r>
        </a:p>
      </dgm:t>
    </dgm:pt>
    <dgm:pt modelId="{185C39D0-2536-4588-A467-6E72841A8460}" type="parTrans" cxnId="{6B5B86AB-0AA1-4F79-AB73-90F9D39E1BFF}">
      <dgm:prSet/>
      <dgm:spPr/>
      <dgm:t>
        <a:bodyPr/>
        <a:lstStyle/>
        <a:p>
          <a:endParaRPr lang="en-GB"/>
        </a:p>
      </dgm:t>
    </dgm:pt>
    <dgm:pt modelId="{BE7613A5-7808-4E2A-A715-D079DC2DA59C}" type="sibTrans" cxnId="{6B5B86AB-0AA1-4F79-AB73-90F9D39E1BFF}">
      <dgm:prSet/>
      <dgm:spPr/>
      <dgm:t>
        <a:bodyPr/>
        <a:lstStyle/>
        <a:p>
          <a:endParaRPr lang="en-GB"/>
        </a:p>
      </dgm:t>
    </dgm:pt>
    <dgm:pt modelId="{3A232133-7A19-4917-BA1B-8BB3574C2E8D}">
      <dgm:prSet phldrT="[Text]"/>
      <dgm:spPr/>
      <dgm:t>
        <a:bodyPr/>
        <a:lstStyle/>
        <a:p>
          <a:pPr rtl="0"/>
          <a:r>
            <a:rPr lang="nl-NL" dirty="0"/>
            <a:t>“LIFTING </a:t>
          </a:r>
          <a:r>
            <a:rPr lang="nl-NL" dirty="0" err="1"/>
            <a:t>the</a:t>
          </a:r>
          <a:r>
            <a:rPr lang="nl-NL" dirty="0"/>
            <a:t> LOD”</a:t>
          </a:r>
        </a:p>
      </dgm:t>
    </dgm:pt>
    <dgm:pt modelId="{617AA391-6355-4D0F-9B63-FD2EC388D579}" type="parTrans" cxnId="{6DA481FD-5E53-4CA8-ACAD-731A6257FD08}">
      <dgm:prSet/>
      <dgm:spPr/>
      <dgm:t>
        <a:bodyPr/>
        <a:lstStyle/>
        <a:p>
          <a:endParaRPr lang="en-GB"/>
        </a:p>
      </dgm:t>
    </dgm:pt>
    <dgm:pt modelId="{A7AC28B8-FDBF-4CCB-85EC-06BB8EDCEB3C}" type="sibTrans" cxnId="{6DA481FD-5E53-4CA8-ACAD-731A6257FD08}">
      <dgm:prSet/>
      <dgm:spPr/>
      <dgm:t>
        <a:bodyPr/>
        <a:lstStyle/>
        <a:p>
          <a:endParaRPr lang="en-GB"/>
        </a:p>
      </dgm:t>
    </dgm:pt>
    <dgm:pt modelId="{DC133B86-F07A-4842-94A9-790FD144A22C}" type="pres">
      <dgm:prSet presAssocID="{F2740238-DC67-41A3-95B6-0B2157691B4F}" presName="Name0" presStyleCnt="0">
        <dgm:presLayoutVars>
          <dgm:dir/>
          <dgm:resizeHandles val="exact"/>
        </dgm:presLayoutVars>
      </dgm:prSet>
      <dgm:spPr/>
    </dgm:pt>
    <dgm:pt modelId="{0B00F263-90B0-497B-BAA9-45388B0154D3}" type="pres">
      <dgm:prSet presAssocID="{0BFD5FDB-B8AA-42EF-BA0E-E93BCBA7C070}" presName="composite" presStyleCnt="0"/>
      <dgm:spPr/>
    </dgm:pt>
    <dgm:pt modelId="{D3D77A92-4586-4F73-8C79-7F7072A8474A}" type="pres">
      <dgm:prSet presAssocID="{0BFD5FDB-B8AA-42EF-BA0E-E93BCBA7C070}" presName="imagSh" presStyleLbl="b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E0760A0F-3BCC-484E-B474-57AAD7A9B8A8}" type="pres">
      <dgm:prSet presAssocID="{0BFD5FDB-B8AA-42EF-BA0E-E93BCBA7C070}" presName="txNode" presStyleLbl="node1" presStyleIdx="0" presStyleCnt="5" custLinFactNeighborY="13610">
        <dgm:presLayoutVars>
          <dgm:bulletEnabled val="1"/>
        </dgm:presLayoutVars>
      </dgm:prSet>
      <dgm:spPr/>
    </dgm:pt>
    <dgm:pt modelId="{CFB07E50-ADE1-44AA-9EAC-D048FBF9F086}" type="pres">
      <dgm:prSet presAssocID="{68752CBC-A434-4724-A7B3-F0D0620C9F29}" presName="sibTrans" presStyleLbl="sibTrans2D1" presStyleIdx="0" presStyleCnt="4"/>
      <dgm:spPr/>
    </dgm:pt>
    <dgm:pt modelId="{36E288D9-D77B-4D87-881A-ECD4EF6CF84D}" type="pres">
      <dgm:prSet presAssocID="{68752CBC-A434-4724-A7B3-F0D0620C9F29}" presName="connTx" presStyleLbl="sibTrans2D1" presStyleIdx="0" presStyleCnt="4"/>
      <dgm:spPr/>
    </dgm:pt>
    <dgm:pt modelId="{6733DF11-606C-4FD2-BED9-B2011DCB9692}" type="pres">
      <dgm:prSet presAssocID="{340E17C0-1BAC-48D4-8507-8AAB092AC23C}" presName="composite" presStyleCnt="0"/>
      <dgm:spPr/>
    </dgm:pt>
    <dgm:pt modelId="{A7EC379E-DCA8-4A33-BB9E-C71A35E3EC6A}" type="pres">
      <dgm:prSet presAssocID="{340E17C0-1BAC-48D4-8507-8AAB092AC23C}" presName="imagSh" presStyleLbl="b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9C857DEA-268B-4B78-BAF3-775675201D03}" type="pres">
      <dgm:prSet presAssocID="{340E17C0-1BAC-48D4-8507-8AAB092AC23C}" presName="txNode" presStyleLbl="node1" presStyleIdx="1" presStyleCnt="5" custScaleX="156025" custLinFactNeighborX="675" custLinFactNeighborY="14167">
        <dgm:presLayoutVars>
          <dgm:bulletEnabled val="1"/>
        </dgm:presLayoutVars>
      </dgm:prSet>
      <dgm:spPr/>
    </dgm:pt>
    <dgm:pt modelId="{D9C1F4F8-56CA-4F4F-92DE-B6B3C456C02C}" type="pres">
      <dgm:prSet presAssocID="{0D5A99E6-C503-47E8-AB3B-8A1422851FE5}" presName="sibTrans" presStyleLbl="sibTrans2D1" presStyleIdx="1" presStyleCnt="4"/>
      <dgm:spPr/>
    </dgm:pt>
    <dgm:pt modelId="{6A3028EA-023E-4C75-BD08-FDE98052657E}" type="pres">
      <dgm:prSet presAssocID="{0D5A99E6-C503-47E8-AB3B-8A1422851FE5}" presName="connTx" presStyleLbl="sibTrans2D1" presStyleIdx="1" presStyleCnt="4"/>
      <dgm:spPr/>
    </dgm:pt>
    <dgm:pt modelId="{940C366D-F405-414F-BEFD-8A08B9F72290}" type="pres">
      <dgm:prSet presAssocID="{7B4EA6AA-21CB-4438-9019-6474169B0DAE}" presName="composite" presStyleCnt="0"/>
      <dgm:spPr/>
    </dgm:pt>
    <dgm:pt modelId="{C6F0ED15-9236-4334-92C6-5C835529A674}" type="pres">
      <dgm:prSet presAssocID="{7B4EA6AA-21CB-4438-9019-6474169B0DAE}" presName="imagSh" presStyleLbl="bgImgPlace1" presStyleIdx="2" presStyleCnt="5" custLinFactNeighborX="-6750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443122B-5E16-4488-A050-E8E7EC9A50A2}" type="pres">
      <dgm:prSet presAssocID="{7B4EA6AA-21CB-4438-9019-6474169B0DAE}" presName="txNode" presStyleLbl="node1" presStyleIdx="2" presStyleCnt="5" custLinFactNeighborX="-6750" custLinFactNeighborY="12695">
        <dgm:presLayoutVars>
          <dgm:bulletEnabled val="1"/>
        </dgm:presLayoutVars>
      </dgm:prSet>
      <dgm:spPr/>
    </dgm:pt>
    <dgm:pt modelId="{26865DED-2AD3-428B-B889-0078CC2F53B6}" type="pres">
      <dgm:prSet presAssocID="{504586E1-3DE8-4056-8556-015CFA57CB00}" presName="sibTrans" presStyleLbl="sibTrans2D1" presStyleIdx="2" presStyleCnt="4"/>
      <dgm:spPr/>
    </dgm:pt>
    <dgm:pt modelId="{F06D4B80-5905-4723-A64D-784BF68639EC}" type="pres">
      <dgm:prSet presAssocID="{504586E1-3DE8-4056-8556-015CFA57CB00}" presName="connTx" presStyleLbl="sibTrans2D1" presStyleIdx="2" presStyleCnt="4"/>
      <dgm:spPr/>
    </dgm:pt>
    <dgm:pt modelId="{281AF5F5-F42B-45B0-844C-CC22E93C3C5D}" type="pres">
      <dgm:prSet presAssocID="{3142F798-02E7-42B1-97FF-7868FEE01EAE}" presName="composite" presStyleCnt="0"/>
      <dgm:spPr/>
    </dgm:pt>
    <dgm:pt modelId="{26D7CF1C-076F-422F-9BF1-9BB6490F02C4}" type="pres">
      <dgm:prSet presAssocID="{3142F798-02E7-42B1-97FF-7868FEE01EAE}" presName="imagSh" presStyleLbl="bgImgPlace1" presStyleIdx="3" presStyleCnt="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1B4E24B-7A33-47DC-AAE8-7C72994111B9}" type="pres">
      <dgm:prSet presAssocID="{3142F798-02E7-42B1-97FF-7868FEE01EAE}" presName="txNode" presStyleLbl="node1" presStyleIdx="3" presStyleCnt="5" custScaleX="117919" custLinFactNeighborY="13610">
        <dgm:presLayoutVars>
          <dgm:bulletEnabled val="1"/>
        </dgm:presLayoutVars>
      </dgm:prSet>
      <dgm:spPr/>
    </dgm:pt>
    <dgm:pt modelId="{E8855E9D-C36D-4EDD-A6AB-5472D276170F}" type="pres">
      <dgm:prSet presAssocID="{25E65D7B-CA5F-4B1D-8126-95558D2C6259}" presName="sibTrans" presStyleLbl="sibTrans2D1" presStyleIdx="3" presStyleCnt="4"/>
      <dgm:spPr/>
    </dgm:pt>
    <dgm:pt modelId="{1E8CBFA7-5865-4D85-A2E4-4C21111B1DD6}" type="pres">
      <dgm:prSet presAssocID="{25E65D7B-CA5F-4B1D-8126-95558D2C6259}" presName="connTx" presStyleLbl="sibTrans2D1" presStyleIdx="3" presStyleCnt="4"/>
      <dgm:spPr/>
    </dgm:pt>
    <dgm:pt modelId="{349BC72B-94A8-466D-B7F2-F22362FBB3D3}" type="pres">
      <dgm:prSet presAssocID="{B04A0DA8-383A-4B81-B7E7-EC02EC6F0BCA}" presName="composite" presStyleCnt="0"/>
      <dgm:spPr/>
    </dgm:pt>
    <dgm:pt modelId="{3BE25084-1E9B-4365-8CA8-E3DD006EE496}" type="pres">
      <dgm:prSet presAssocID="{B04A0DA8-383A-4B81-B7E7-EC02EC6F0BCA}" presName="imagSh" presStyleLbl="bgImgPlace1" presStyleIdx="4" presStyleCnt="5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D6C35154-06FA-43F8-A832-3CB2F1ACEF66}" type="pres">
      <dgm:prSet presAssocID="{B04A0DA8-383A-4B81-B7E7-EC02EC6F0BCA}" presName="txNode" presStyleLbl="node1" presStyleIdx="4" presStyleCnt="5" custScaleX="112039" custLinFactNeighborY="13610">
        <dgm:presLayoutVars>
          <dgm:bulletEnabled val="1"/>
        </dgm:presLayoutVars>
      </dgm:prSet>
      <dgm:spPr/>
    </dgm:pt>
  </dgm:ptLst>
  <dgm:cxnLst>
    <dgm:cxn modelId="{23E3DB03-E96F-4D0D-87E4-D376B6817C0C}" type="presOf" srcId="{340E17C0-1BAC-48D4-8507-8AAB092AC23C}" destId="{9C857DEA-268B-4B78-BAF3-775675201D03}" srcOrd="0" destOrd="0" presId="urn:microsoft.com/office/officeart/2005/8/layout/hProcess10"/>
    <dgm:cxn modelId="{99DC1F0D-51A3-4FF6-99BF-7851E42EE04C}" type="presOf" srcId="{47E5DFF8-CB75-4DCE-892F-3652F86BEBED}" destId="{9C857DEA-268B-4B78-BAF3-775675201D03}" srcOrd="0" destOrd="2" presId="urn:microsoft.com/office/officeart/2005/8/layout/hProcess10"/>
    <dgm:cxn modelId="{15B4500D-543D-4E36-A79B-3DD6C8D02193}" type="presOf" srcId="{61DAEA5F-18F2-49DB-A65E-9F4A5B8A0A04}" destId="{E0760A0F-3BCC-484E-B474-57AAD7A9B8A8}" srcOrd="0" destOrd="1" presId="urn:microsoft.com/office/officeart/2005/8/layout/hProcess10"/>
    <dgm:cxn modelId="{E625451D-295B-4159-A241-223C1B3EC9F6}" srcId="{7B4EA6AA-21CB-4438-9019-6474169B0DAE}" destId="{D4446EEF-D6DA-4BC2-AA80-A5A491685BF9}" srcOrd="0" destOrd="0" parTransId="{06594685-43D2-4A5F-B5DA-6243F0EC7A97}" sibTransId="{9A3190BB-68DA-486C-BA07-EF2469ED5A31}"/>
    <dgm:cxn modelId="{A8D48828-7164-4DA5-B769-17C7BBB386FC}" type="presOf" srcId="{504586E1-3DE8-4056-8556-015CFA57CB00}" destId="{F06D4B80-5905-4723-A64D-784BF68639EC}" srcOrd="1" destOrd="0" presId="urn:microsoft.com/office/officeart/2005/8/layout/hProcess10"/>
    <dgm:cxn modelId="{4566E229-B8A1-4688-B7F6-AA41E6EB3B10}" type="presOf" srcId="{80CD4C7C-F705-401B-8B3F-1F79E2AAEEB8}" destId="{4443122B-5E16-4488-A050-E8E7EC9A50A2}" srcOrd="0" destOrd="2" presId="urn:microsoft.com/office/officeart/2005/8/layout/hProcess10"/>
    <dgm:cxn modelId="{3EF00939-5D00-4FC4-B557-D651B8F97D73}" srcId="{F2740238-DC67-41A3-95B6-0B2157691B4F}" destId="{3142F798-02E7-42B1-97FF-7868FEE01EAE}" srcOrd="3" destOrd="0" parTransId="{7221A85D-98CE-40F9-A8B8-1D566A8342C8}" sibTransId="{25E65D7B-CA5F-4B1D-8126-95558D2C6259}"/>
    <dgm:cxn modelId="{E6B0E93A-1A77-40BD-81E9-ADC2322C557B}" type="presOf" srcId="{5568BA6A-17C6-4F25-A36B-85C3A89DFEDA}" destId="{9C857DEA-268B-4B78-BAF3-775675201D03}" srcOrd="0" destOrd="1" presId="urn:microsoft.com/office/officeart/2005/8/layout/hProcess10"/>
    <dgm:cxn modelId="{00A47F40-14FF-4C7E-BA58-3D2F265D3B6B}" type="presOf" srcId="{7B4EA6AA-21CB-4438-9019-6474169B0DAE}" destId="{4443122B-5E16-4488-A050-E8E7EC9A50A2}" srcOrd="0" destOrd="0" presId="urn:microsoft.com/office/officeart/2005/8/layout/hProcess10"/>
    <dgm:cxn modelId="{14608E40-2791-494E-8940-908FAC553AB7}" type="presOf" srcId="{D4446EEF-D6DA-4BC2-AA80-A5A491685BF9}" destId="{4443122B-5E16-4488-A050-E8E7EC9A50A2}" srcOrd="0" destOrd="1" presId="urn:microsoft.com/office/officeart/2005/8/layout/hProcess10"/>
    <dgm:cxn modelId="{CE46AA60-C13D-4B9E-B2E0-7F0C6B1F3689}" srcId="{F2740238-DC67-41A3-95B6-0B2157691B4F}" destId="{B04A0DA8-383A-4B81-B7E7-EC02EC6F0BCA}" srcOrd="4" destOrd="0" parTransId="{1ECB464D-D8E2-436C-8800-AF5DD0541BD0}" sibTransId="{D6AAAF4E-029C-4866-ABAB-D889346D464B}"/>
    <dgm:cxn modelId="{73424245-D7A2-4596-91C8-587725777733}" srcId="{340E17C0-1BAC-48D4-8507-8AAB092AC23C}" destId="{47E5DFF8-CB75-4DCE-892F-3652F86BEBED}" srcOrd="1" destOrd="0" parTransId="{64A487B1-4A39-4599-80AF-3003A84011E8}" sibTransId="{E6841C31-B88F-4AE2-ACAC-ECF5C96B4A1D}"/>
    <dgm:cxn modelId="{A27F4566-DD2D-4D78-B3F0-5B145CABD3E8}" type="presOf" srcId="{4BCDAF2B-2CE5-4554-952E-32C904A70388}" destId="{D6C35154-06FA-43F8-A832-3CB2F1ACEF66}" srcOrd="0" destOrd="1" presId="urn:microsoft.com/office/officeart/2005/8/layout/hProcess10"/>
    <dgm:cxn modelId="{6810E76A-30A5-4826-A13F-BD93DA4D4214}" type="presOf" srcId="{F2740238-DC67-41A3-95B6-0B2157691B4F}" destId="{DC133B86-F07A-4842-94A9-790FD144A22C}" srcOrd="0" destOrd="0" presId="urn:microsoft.com/office/officeart/2005/8/layout/hProcess10"/>
    <dgm:cxn modelId="{5B92104D-C6D4-4F85-8EDF-AC2E216EE683}" srcId="{B04A0DA8-383A-4B81-B7E7-EC02EC6F0BCA}" destId="{4BCDAF2B-2CE5-4554-952E-32C904A70388}" srcOrd="0" destOrd="0" parTransId="{35229C37-BB73-4828-A313-BE3A4C5A1A62}" sibTransId="{71D5E738-5AC8-41CB-B976-20CA282E9586}"/>
    <dgm:cxn modelId="{9A995571-F44B-4AE6-AE78-908430E5A40E}" srcId="{3142F798-02E7-42B1-97FF-7868FEE01EAE}" destId="{52540F32-A274-4FBC-993F-685D3B30DC1F}" srcOrd="0" destOrd="0" parTransId="{C568C400-DE7B-4C0D-82B0-A3B4918C65DF}" sibTransId="{60199635-7112-4FF9-945E-AA2C48773B51}"/>
    <dgm:cxn modelId="{14E0B151-08AC-41F4-8D76-22E2A68497FD}" type="presOf" srcId="{3142F798-02E7-42B1-97FF-7868FEE01EAE}" destId="{41B4E24B-7A33-47DC-AAE8-7C72994111B9}" srcOrd="0" destOrd="0" presId="urn:microsoft.com/office/officeart/2005/8/layout/hProcess10"/>
    <dgm:cxn modelId="{AC25CD7A-CB69-47BB-B5B7-FAD9322AE811}" srcId="{3142F798-02E7-42B1-97FF-7868FEE01EAE}" destId="{44577014-6AF2-47EE-B40C-27245E3F49F0}" srcOrd="1" destOrd="0" parTransId="{51955587-7F6C-4F61-8EF2-DA4EAFB28311}" sibTransId="{30B4EECB-6C8D-4CDA-A485-2903765ABCCF}"/>
    <dgm:cxn modelId="{81AB1F81-2C27-428B-B1E5-4A4857A0FA54}" srcId="{340E17C0-1BAC-48D4-8507-8AAB092AC23C}" destId="{42DFAFA0-7F0E-4A04-A6BC-3F35DF7C0637}" srcOrd="2" destOrd="0" parTransId="{AC46905F-BE55-4C6D-B944-8BF32CAEA2B0}" sibTransId="{21BF949B-8BA2-4D4D-972D-AB11FC4409E6}"/>
    <dgm:cxn modelId="{5793D484-E28F-463D-9A23-F4E184B2AA4F}" type="presOf" srcId="{25E65D7B-CA5F-4B1D-8126-95558D2C6259}" destId="{1E8CBFA7-5865-4D85-A2E4-4C21111B1DD6}" srcOrd="1" destOrd="0" presId="urn:microsoft.com/office/officeart/2005/8/layout/hProcess10"/>
    <dgm:cxn modelId="{5CBED28C-A4D2-4DAE-A7EB-2103E6865D00}" type="presOf" srcId="{44577014-6AF2-47EE-B40C-27245E3F49F0}" destId="{41B4E24B-7A33-47DC-AAE8-7C72994111B9}" srcOrd="0" destOrd="3" presId="urn:microsoft.com/office/officeart/2005/8/layout/hProcess10"/>
    <dgm:cxn modelId="{2B750C8F-AE00-4E50-9273-56479C238D04}" srcId="{0BFD5FDB-B8AA-42EF-BA0E-E93BCBA7C070}" destId="{61DAEA5F-18F2-49DB-A65E-9F4A5B8A0A04}" srcOrd="0" destOrd="0" parTransId="{11D7719E-ED4A-49A7-B6D5-AE3AFE7A57DE}" sibTransId="{F2052A9A-0A27-46A0-AF4E-C15DE937B2F9}"/>
    <dgm:cxn modelId="{D3B64F95-3C5E-439C-813C-D3DA76127BFC}" srcId="{F2740238-DC67-41A3-95B6-0B2157691B4F}" destId="{0BFD5FDB-B8AA-42EF-BA0E-E93BCBA7C070}" srcOrd="0" destOrd="0" parTransId="{FF013A31-89BD-424B-AEC7-2A012C499AE6}" sibTransId="{68752CBC-A434-4724-A7B3-F0D0620C9F29}"/>
    <dgm:cxn modelId="{C5885898-501D-4B58-8FA1-BE929353442C}" type="presOf" srcId="{42DFAFA0-7F0E-4A04-A6BC-3F35DF7C0637}" destId="{9C857DEA-268B-4B78-BAF3-775675201D03}" srcOrd="0" destOrd="3" presId="urn:microsoft.com/office/officeart/2005/8/layout/hProcess10"/>
    <dgm:cxn modelId="{133C669C-3C12-47DF-979B-02AEE8EEB8D0}" type="presOf" srcId="{B04A0DA8-383A-4B81-B7E7-EC02EC6F0BCA}" destId="{D6C35154-06FA-43F8-A832-3CB2F1ACEF66}" srcOrd="0" destOrd="0" presId="urn:microsoft.com/office/officeart/2005/8/layout/hProcess10"/>
    <dgm:cxn modelId="{083C0A9D-F419-4346-9283-1E7BE99F6381}" type="presOf" srcId="{0D5A99E6-C503-47E8-AB3B-8A1422851FE5}" destId="{D9C1F4F8-56CA-4F4F-92DE-B6B3C456C02C}" srcOrd="0" destOrd="0" presId="urn:microsoft.com/office/officeart/2005/8/layout/hProcess10"/>
    <dgm:cxn modelId="{13A21CA9-67DE-4FA3-9BB4-2D97C59F4F07}" type="presOf" srcId="{0BFD5FDB-B8AA-42EF-BA0E-E93BCBA7C070}" destId="{E0760A0F-3BCC-484E-B474-57AAD7A9B8A8}" srcOrd="0" destOrd="0" presId="urn:microsoft.com/office/officeart/2005/8/layout/hProcess10"/>
    <dgm:cxn modelId="{6B5B86AB-0AA1-4F79-AB73-90F9D39E1BFF}" srcId="{7B4EA6AA-21CB-4438-9019-6474169B0DAE}" destId="{80CD4C7C-F705-401B-8B3F-1F79E2AAEEB8}" srcOrd="1" destOrd="0" parTransId="{185C39D0-2536-4588-A467-6E72841A8460}" sibTransId="{BE7613A5-7808-4E2A-A715-D079DC2DA59C}"/>
    <dgm:cxn modelId="{286D9ABA-5549-4B12-9A73-167898609F89}" srcId="{F2740238-DC67-41A3-95B6-0B2157691B4F}" destId="{340E17C0-1BAC-48D4-8507-8AAB092AC23C}" srcOrd="1" destOrd="0" parTransId="{B1236297-8BBF-4680-994E-9B02E2073C65}" sibTransId="{0D5A99E6-C503-47E8-AB3B-8A1422851FE5}"/>
    <dgm:cxn modelId="{873F11BC-4B17-43DB-8ACD-999B4FF264C3}" type="presOf" srcId="{504586E1-3DE8-4056-8556-015CFA57CB00}" destId="{26865DED-2AD3-428B-B889-0078CC2F53B6}" srcOrd="0" destOrd="0" presId="urn:microsoft.com/office/officeart/2005/8/layout/hProcess10"/>
    <dgm:cxn modelId="{7BEC5CC0-B2AF-41B7-BDFD-BCAD3368CEB2}" type="presOf" srcId="{0D5A99E6-C503-47E8-AB3B-8A1422851FE5}" destId="{6A3028EA-023E-4C75-BD08-FDE98052657E}" srcOrd="1" destOrd="0" presId="urn:microsoft.com/office/officeart/2005/8/layout/hProcess10"/>
    <dgm:cxn modelId="{0B9965C5-52B2-4659-B18C-3F80F34BA02D}" type="presOf" srcId="{68752CBC-A434-4724-A7B3-F0D0620C9F29}" destId="{36E288D9-D77B-4D87-881A-ECD4EF6CF84D}" srcOrd="1" destOrd="0" presId="urn:microsoft.com/office/officeart/2005/8/layout/hProcess10"/>
    <dgm:cxn modelId="{9573F3CB-D3DC-458D-8880-CFB9961BC897}" type="presOf" srcId="{3A232133-7A19-4917-BA1B-8BB3574C2E8D}" destId="{41B4E24B-7A33-47DC-AAE8-7C72994111B9}" srcOrd="0" destOrd="2" presId="urn:microsoft.com/office/officeart/2005/8/layout/hProcess10"/>
    <dgm:cxn modelId="{F215D4DD-15B6-4882-9808-930FE286B562}" srcId="{F2740238-DC67-41A3-95B6-0B2157691B4F}" destId="{7B4EA6AA-21CB-4438-9019-6474169B0DAE}" srcOrd="2" destOrd="0" parTransId="{7DD6BD21-027E-45B7-A071-BF5433F49C84}" sibTransId="{504586E1-3DE8-4056-8556-015CFA57CB00}"/>
    <dgm:cxn modelId="{16F7E2E0-B847-41F0-BB51-D5383B43B138}" srcId="{340E17C0-1BAC-48D4-8507-8AAB092AC23C}" destId="{5568BA6A-17C6-4F25-A36B-85C3A89DFEDA}" srcOrd="0" destOrd="0" parTransId="{B2743CBC-6AAF-4D2E-A683-97D768B39493}" sibTransId="{EAD24FD3-53F8-41C9-994C-2963EA75887F}"/>
    <dgm:cxn modelId="{560595E2-A23E-43C6-929E-5B2682BD8719}" type="presOf" srcId="{52540F32-A274-4FBC-993F-685D3B30DC1F}" destId="{41B4E24B-7A33-47DC-AAE8-7C72994111B9}" srcOrd="0" destOrd="1" presId="urn:microsoft.com/office/officeart/2005/8/layout/hProcess10"/>
    <dgm:cxn modelId="{9932FEEF-C1A2-4F28-B748-4ECB09DB5FFE}" type="presOf" srcId="{68752CBC-A434-4724-A7B3-F0D0620C9F29}" destId="{CFB07E50-ADE1-44AA-9EAC-D048FBF9F086}" srcOrd="0" destOrd="0" presId="urn:microsoft.com/office/officeart/2005/8/layout/hProcess10"/>
    <dgm:cxn modelId="{2DB30BF1-A82D-4961-AAEB-9DE338C73DD9}" type="presOf" srcId="{25E65D7B-CA5F-4B1D-8126-95558D2C6259}" destId="{E8855E9D-C36D-4EDD-A6AB-5472D276170F}" srcOrd="0" destOrd="0" presId="urn:microsoft.com/office/officeart/2005/8/layout/hProcess10"/>
    <dgm:cxn modelId="{6DA481FD-5E53-4CA8-ACAD-731A6257FD08}" srcId="{52540F32-A274-4FBC-993F-685D3B30DC1F}" destId="{3A232133-7A19-4917-BA1B-8BB3574C2E8D}" srcOrd="0" destOrd="0" parTransId="{617AA391-6355-4D0F-9B63-FD2EC388D579}" sibTransId="{A7AC28B8-FDBF-4CCB-85EC-06BB8EDCEB3C}"/>
    <dgm:cxn modelId="{E570F909-31EF-4AAA-B30B-58097FD7B1BC}" type="presParOf" srcId="{DC133B86-F07A-4842-94A9-790FD144A22C}" destId="{0B00F263-90B0-497B-BAA9-45388B0154D3}" srcOrd="0" destOrd="0" presId="urn:microsoft.com/office/officeart/2005/8/layout/hProcess10"/>
    <dgm:cxn modelId="{D64F0F51-765A-46B1-B2AA-D3AE2CFE147D}" type="presParOf" srcId="{0B00F263-90B0-497B-BAA9-45388B0154D3}" destId="{D3D77A92-4586-4F73-8C79-7F7072A8474A}" srcOrd="0" destOrd="0" presId="urn:microsoft.com/office/officeart/2005/8/layout/hProcess10"/>
    <dgm:cxn modelId="{F389FA5F-E179-4C6A-B643-3400563E6D20}" type="presParOf" srcId="{0B00F263-90B0-497B-BAA9-45388B0154D3}" destId="{E0760A0F-3BCC-484E-B474-57AAD7A9B8A8}" srcOrd="1" destOrd="0" presId="urn:microsoft.com/office/officeart/2005/8/layout/hProcess10"/>
    <dgm:cxn modelId="{7250F46E-2794-4AD1-B2A4-A10FEC958D2F}" type="presParOf" srcId="{DC133B86-F07A-4842-94A9-790FD144A22C}" destId="{CFB07E50-ADE1-44AA-9EAC-D048FBF9F086}" srcOrd="1" destOrd="0" presId="urn:microsoft.com/office/officeart/2005/8/layout/hProcess10"/>
    <dgm:cxn modelId="{714CBE11-B010-4498-9E0D-5CF617F855C1}" type="presParOf" srcId="{CFB07E50-ADE1-44AA-9EAC-D048FBF9F086}" destId="{36E288D9-D77B-4D87-881A-ECD4EF6CF84D}" srcOrd="0" destOrd="0" presId="urn:microsoft.com/office/officeart/2005/8/layout/hProcess10"/>
    <dgm:cxn modelId="{43F2C17F-B1F1-4B26-BB9F-52BE8B20E05D}" type="presParOf" srcId="{DC133B86-F07A-4842-94A9-790FD144A22C}" destId="{6733DF11-606C-4FD2-BED9-B2011DCB9692}" srcOrd="2" destOrd="0" presId="urn:microsoft.com/office/officeart/2005/8/layout/hProcess10"/>
    <dgm:cxn modelId="{B4242484-33C7-463A-A0A4-630F0917960E}" type="presParOf" srcId="{6733DF11-606C-4FD2-BED9-B2011DCB9692}" destId="{A7EC379E-DCA8-4A33-BB9E-C71A35E3EC6A}" srcOrd="0" destOrd="0" presId="urn:microsoft.com/office/officeart/2005/8/layout/hProcess10"/>
    <dgm:cxn modelId="{AD0D100E-80FE-4632-8F31-7B1F22E5FFEE}" type="presParOf" srcId="{6733DF11-606C-4FD2-BED9-B2011DCB9692}" destId="{9C857DEA-268B-4B78-BAF3-775675201D03}" srcOrd="1" destOrd="0" presId="urn:microsoft.com/office/officeart/2005/8/layout/hProcess10"/>
    <dgm:cxn modelId="{6B4DBEF0-35D3-45D0-92A7-4E21E2279CCF}" type="presParOf" srcId="{DC133B86-F07A-4842-94A9-790FD144A22C}" destId="{D9C1F4F8-56CA-4F4F-92DE-B6B3C456C02C}" srcOrd="3" destOrd="0" presId="urn:microsoft.com/office/officeart/2005/8/layout/hProcess10"/>
    <dgm:cxn modelId="{D0AA6376-6F90-403D-8B83-EC04A88FA8A0}" type="presParOf" srcId="{D9C1F4F8-56CA-4F4F-92DE-B6B3C456C02C}" destId="{6A3028EA-023E-4C75-BD08-FDE98052657E}" srcOrd="0" destOrd="0" presId="urn:microsoft.com/office/officeart/2005/8/layout/hProcess10"/>
    <dgm:cxn modelId="{8C05E871-18F3-4788-A075-75C470C767FE}" type="presParOf" srcId="{DC133B86-F07A-4842-94A9-790FD144A22C}" destId="{940C366D-F405-414F-BEFD-8A08B9F72290}" srcOrd="4" destOrd="0" presId="urn:microsoft.com/office/officeart/2005/8/layout/hProcess10"/>
    <dgm:cxn modelId="{67499080-016A-4E0B-A29D-13F9CF9E2948}" type="presParOf" srcId="{940C366D-F405-414F-BEFD-8A08B9F72290}" destId="{C6F0ED15-9236-4334-92C6-5C835529A674}" srcOrd="0" destOrd="0" presId="urn:microsoft.com/office/officeart/2005/8/layout/hProcess10"/>
    <dgm:cxn modelId="{351FBA56-B1C8-4059-B0FF-2CA1B8A8828D}" type="presParOf" srcId="{940C366D-F405-414F-BEFD-8A08B9F72290}" destId="{4443122B-5E16-4488-A050-E8E7EC9A50A2}" srcOrd="1" destOrd="0" presId="urn:microsoft.com/office/officeart/2005/8/layout/hProcess10"/>
    <dgm:cxn modelId="{0AB20533-ED01-4578-9B0D-AD29BD8ADA29}" type="presParOf" srcId="{DC133B86-F07A-4842-94A9-790FD144A22C}" destId="{26865DED-2AD3-428B-B889-0078CC2F53B6}" srcOrd="5" destOrd="0" presId="urn:microsoft.com/office/officeart/2005/8/layout/hProcess10"/>
    <dgm:cxn modelId="{35EF3C95-FB90-4B48-A256-22908D0F251D}" type="presParOf" srcId="{26865DED-2AD3-428B-B889-0078CC2F53B6}" destId="{F06D4B80-5905-4723-A64D-784BF68639EC}" srcOrd="0" destOrd="0" presId="urn:microsoft.com/office/officeart/2005/8/layout/hProcess10"/>
    <dgm:cxn modelId="{0B3DF052-8F32-47E1-A43F-01C40133BE90}" type="presParOf" srcId="{DC133B86-F07A-4842-94A9-790FD144A22C}" destId="{281AF5F5-F42B-45B0-844C-CC22E93C3C5D}" srcOrd="6" destOrd="0" presId="urn:microsoft.com/office/officeart/2005/8/layout/hProcess10"/>
    <dgm:cxn modelId="{CEF8AF70-AF6E-4B42-B172-B3CFB4B5DBDE}" type="presParOf" srcId="{281AF5F5-F42B-45B0-844C-CC22E93C3C5D}" destId="{26D7CF1C-076F-422F-9BF1-9BB6490F02C4}" srcOrd="0" destOrd="0" presId="urn:microsoft.com/office/officeart/2005/8/layout/hProcess10"/>
    <dgm:cxn modelId="{4BB853B8-6B53-4AAB-BB08-5F8077BCC7E2}" type="presParOf" srcId="{281AF5F5-F42B-45B0-844C-CC22E93C3C5D}" destId="{41B4E24B-7A33-47DC-AAE8-7C72994111B9}" srcOrd="1" destOrd="0" presId="urn:microsoft.com/office/officeart/2005/8/layout/hProcess10"/>
    <dgm:cxn modelId="{CD05130A-BC73-47D3-A141-DEC6238BFC26}" type="presParOf" srcId="{DC133B86-F07A-4842-94A9-790FD144A22C}" destId="{E8855E9D-C36D-4EDD-A6AB-5472D276170F}" srcOrd="7" destOrd="0" presId="urn:microsoft.com/office/officeart/2005/8/layout/hProcess10"/>
    <dgm:cxn modelId="{BCAAAC5D-8748-47CD-A6DD-91C74C68FAC6}" type="presParOf" srcId="{E8855E9D-C36D-4EDD-A6AB-5472D276170F}" destId="{1E8CBFA7-5865-4D85-A2E4-4C21111B1DD6}" srcOrd="0" destOrd="0" presId="urn:microsoft.com/office/officeart/2005/8/layout/hProcess10"/>
    <dgm:cxn modelId="{C9D1F89C-C333-45EA-8F6D-DC10575DB060}" type="presParOf" srcId="{DC133B86-F07A-4842-94A9-790FD144A22C}" destId="{349BC72B-94A8-466D-B7F2-F22362FBB3D3}" srcOrd="8" destOrd="0" presId="urn:microsoft.com/office/officeart/2005/8/layout/hProcess10"/>
    <dgm:cxn modelId="{A1BC7B90-8ECA-41A8-911D-6485AB2DA572}" type="presParOf" srcId="{349BC72B-94A8-466D-B7F2-F22362FBB3D3}" destId="{3BE25084-1E9B-4365-8CA8-E3DD006EE496}" srcOrd="0" destOrd="0" presId="urn:microsoft.com/office/officeart/2005/8/layout/hProcess10"/>
    <dgm:cxn modelId="{F43264B0-256D-4176-BF0E-BA6B210C8FBA}" type="presParOf" srcId="{349BC72B-94A8-466D-B7F2-F22362FBB3D3}" destId="{D6C35154-06FA-43F8-A832-3CB2F1ACEF6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77A92-4586-4F73-8C79-7F7072A8474A}">
      <dsp:nvSpPr>
        <dsp:cNvPr id="0" name=""/>
        <dsp:cNvSpPr/>
      </dsp:nvSpPr>
      <dsp:spPr>
        <a:xfrm>
          <a:off x="92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60A0F-3BCC-484E-B474-57AAD7A9B8A8}">
      <dsp:nvSpPr>
        <dsp:cNvPr id="0" name=""/>
        <dsp:cNvSpPr/>
      </dsp:nvSpPr>
      <dsp:spPr>
        <a:xfrm>
          <a:off x="169605" y="2378753"/>
          <a:ext cx="1041293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/>
            <a:t>Existing building</a:t>
          </a:r>
          <a:endParaRPr lang="nl-NL" sz="700" b="1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00" kern="1200" noProof="0" dirty="0"/>
            <a:t>Eligible</a:t>
          </a:r>
          <a:r>
            <a:rPr lang="nl-NL" sz="500" kern="1200" dirty="0"/>
            <a:t> </a:t>
          </a:r>
          <a:r>
            <a:rPr lang="nl-NL" sz="500" kern="1200" dirty="0" err="1"/>
            <a:t>for</a:t>
          </a:r>
          <a:r>
            <a:rPr lang="nl-NL" sz="500" kern="1200" dirty="0"/>
            <a:t> </a:t>
          </a:r>
          <a:r>
            <a:rPr lang="nl-NL" sz="500" kern="1200" dirty="0" err="1"/>
            <a:t>renovation</a:t>
          </a:r>
          <a:endParaRPr lang="nl-NL" sz="500" kern="1200" dirty="0"/>
        </a:p>
      </dsp:txBody>
      <dsp:txXfrm>
        <a:off x="200103" y="2409251"/>
        <a:ext cx="980297" cy="980297"/>
      </dsp:txXfrm>
    </dsp:sp>
    <dsp:sp modelId="{CFB07E50-ADE1-44AA-9EAC-D048FBF9F086}">
      <dsp:nvSpPr>
        <dsp:cNvPr id="0" name=""/>
        <dsp:cNvSpPr/>
      </dsp:nvSpPr>
      <dsp:spPr>
        <a:xfrm>
          <a:off x="1284724" y="2007800"/>
          <a:ext cx="243338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1284724" y="2057842"/>
        <a:ext cx="170337" cy="150124"/>
      </dsp:txXfrm>
    </dsp:sp>
    <dsp:sp modelId="{A7EC379E-DCA8-4A33-BB9E-C71A35E3EC6A}">
      <dsp:nvSpPr>
        <dsp:cNvPr id="0" name=""/>
        <dsp:cNvSpPr/>
      </dsp:nvSpPr>
      <dsp:spPr>
        <a:xfrm>
          <a:off x="1736639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57DEA-268B-4B78-BAF3-775675201D03}">
      <dsp:nvSpPr>
        <dsp:cNvPr id="0" name=""/>
        <dsp:cNvSpPr/>
      </dsp:nvSpPr>
      <dsp:spPr>
        <a:xfrm>
          <a:off x="1621488" y="2384553"/>
          <a:ext cx="1624677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/>
            <a:t>Data acquisition and storage as IFC</a:t>
          </a:r>
          <a:endParaRPr lang="nl-NL" sz="700" b="1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On site 3D scanning and </a:t>
          </a:r>
          <a:r>
            <a:rPr lang="nl-NL" sz="500" kern="1200" dirty="0" err="1"/>
            <a:t>transformation</a:t>
          </a:r>
          <a:endParaRPr lang="nl-NL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 err="1">
              <a:solidFill>
                <a:prstClr val="white"/>
              </a:solidFill>
              <a:latin typeface="Arial"/>
              <a:ea typeface="+mn-ea"/>
              <a:cs typeface="+mn-cs"/>
            </a:rPr>
            <a:t>Transformation</a:t>
          </a:r>
          <a:r>
            <a:rPr lang="nl-NL" sz="500" kern="1200" dirty="0"/>
            <a:t> </a:t>
          </a:r>
          <a:r>
            <a:rPr lang="nl-NL" sz="500" kern="1200" dirty="0" err="1"/>
            <a:t>from</a:t>
          </a:r>
          <a:r>
            <a:rPr lang="nl-NL" sz="500" kern="1200" dirty="0"/>
            <a:t> 2D </a:t>
          </a:r>
          <a:r>
            <a:rPr lang="nl-NL" sz="500" kern="1200" dirty="0" err="1"/>
            <a:t>plans</a:t>
          </a:r>
          <a:endParaRPr lang="nl-NL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 err="1"/>
            <a:t>Parametric</a:t>
          </a:r>
          <a:r>
            <a:rPr lang="nl-NL" sz="500" kern="1200" dirty="0"/>
            <a:t> </a:t>
          </a:r>
          <a:r>
            <a:rPr lang="nl-NL" sz="500" kern="1200" dirty="0" err="1"/>
            <a:t>modelling</a:t>
          </a:r>
          <a:endParaRPr lang="nl-NL" sz="500" kern="1200" dirty="0"/>
        </a:p>
      </dsp:txBody>
      <dsp:txXfrm>
        <a:off x="1651986" y="2415051"/>
        <a:ext cx="1563681" cy="980297"/>
      </dsp:txXfrm>
    </dsp:sp>
    <dsp:sp modelId="{D9C1F4F8-56CA-4F4F-92DE-B6B3C456C02C}">
      <dsp:nvSpPr>
        <dsp:cNvPr id="0" name=""/>
        <dsp:cNvSpPr/>
      </dsp:nvSpPr>
      <dsp:spPr>
        <a:xfrm>
          <a:off x="3056000" y="2007800"/>
          <a:ext cx="278067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3056000" y="2057842"/>
        <a:ext cx="203005" cy="150124"/>
      </dsp:txXfrm>
    </dsp:sp>
    <dsp:sp modelId="{C6F0ED15-9236-4334-92C6-5C835529A674}">
      <dsp:nvSpPr>
        <dsp:cNvPr id="0" name=""/>
        <dsp:cNvSpPr/>
      </dsp:nvSpPr>
      <dsp:spPr>
        <a:xfrm>
          <a:off x="3572412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3122B-5E16-4488-A050-E8E7EC9A50A2}">
      <dsp:nvSpPr>
        <dsp:cNvPr id="0" name=""/>
        <dsp:cNvSpPr/>
      </dsp:nvSpPr>
      <dsp:spPr>
        <a:xfrm>
          <a:off x="3741925" y="2369226"/>
          <a:ext cx="1041293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>
              <a:latin typeface="Arial Black"/>
            </a:rPr>
            <a:t>Transformation </a:t>
          </a:r>
          <a:r>
            <a:rPr lang="nl-NL" sz="700" b="1" kern="1200"/>
            <a:t>to Linked Data</a:t>
          </a:r>
          <a:endParaRPr lang="nl-NL" sz="700" b="1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Translate STEP data </a:t>
          </a:r>
          <a:r>
            <a:rPr lang="nl-NL" sz="500" kern="1200" dirty="0" err="1"/>
            <a:t>into</a:t>
          </a:r>
          <a:r>
            <a:rPr lang="nl-NL" sz="500" kern="1200" dirty="0"/>
            <a:t> Linked Data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 err="1"/>
            <a:t>Convert</a:t>
          </a:r>
          <a:r>
            <a:rPr lang="nl-NL" sz="500" kern="1200" dirty="0"/>
            <a:t> </a:t>
          </a:r>
          <a:r>
            <a:rPr lang="nl-NL" sz="500" kern="1200" dirty="0" err="1"/>
            <a:t>semantics</a:t>
          </a:r>
          <a:r>
            <a:rPr lang="nl-NL" sz="500" kern="1200" dirty="0"/>
            <a:t> </a:t>
          </a:r>
          <a:r>
            <a:rPr lang="nl-NL" sz="500" kern="1200" dirty="0" err="1"/>
            <a:t>from</a:t>
          </a:r>
          <a:r>
            <a:rPr lang="nl-NL" sz="500" kern="1200" dirty="0"/>
            <a:t> IFC </a:t>
          </a:r>
          <a:r>
            <a:rPr lang="nl-NL" sz="500" kern="1200" dirty="0" err="1"/>
            <a:t>to</a:t>
          </a:r>
          <a:r>
            <a:rPr lang="nl-NL" sz="500" kern="1200" dirty="0"/>
            <a:t> </a:t>
          </a:r>
          <a:r>
            <a:rPr lang="nl-NL" sz="500" kern="1200" dirty="0" err="1"/>
            <a:t>ifcOWL</a:t>
          </a:r>
          <a:r>
            <a:rPr lang="nl-NL" sz="500" kern="1200" dirty="0"/>
            <a:t> &amp; B4R-DM</a:t>
          </a:r>
        </a:p>
      </dsp:txBody>
      <dsp:txXfrm>
        <a:off x="3772423" y="2399724"/>
        <a:ext cx="980297" cy="980297"/>
      </dsp:txXfrm>
    </dsp:sp>
    <dsp:sp modelId="{26865DED-2AD3-428B-B889-0078CC2F53B6}">
      <dsp:nvSpPr>
        <dsp:cNvPr id="0" name=""/>
        <dsp:cNvSpPr/>
      </dsp:nvSpPr>
      <dsp:spPr>
        <a:xfrm>
          <a:off x="4838882" y="2007800"/>
          <a:ext cx="225176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4838882" y="2057842"/>
        <a:ext cx="157623" cy="150124"/>
      </dsp:txXfrm>
    </dsp:sp>
    <dsp:sp modelId="{26D7CF1C-076F-422F-9BF1-9BB6490F02C4}">
      <dsp:nvSpPr>
        <dsp:cNvPr id="0" name=""/>
        <dsp:cNvSpPr/>
      </dsp:nvSpPr>
      <dsp:spPr>
        <a:xfrm>
          <a:off x="5257067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4E24B-7A33-47DC-AAE8-7C72994111B9}">
      <dsp:nvSpPr>
        <dsp:cNvPr id="0" name=""/>
        <dsp:cNvSpPr/>
      </dsp:nvSpPr>
      <dsp:spPr>
        <a:xfrm>
          <a:off x="5333285" y="2378753"/>
          <a:ext cx="1227882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kern="1200" dirty="0"/>
            <a:t>Operations on </a:t>
          </a:r>
          <a:r>
            <a:rPr lang="nl-NL" sz="700" kern="1200" dirty="0" err="1"/>
            <a:t>Linked</a:t>
          </a:r>
          <a:r>
            <a:rPr lang="nl-NL" sz="700" kern="1200" dirty="0"/>
            <a:t> Data</a:t>
          </a:r>
        </a:p>
        <a:p>
          <a:pPr marL="57150" lvl="1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Extension of </a:t>
          </a:r>
          <a:r>
            <a:rPr lang="nl-NL" sz="500" kern="1200" dirty="0" err="1"/>
            <a:t>the</a:t>
          </a:r>
          <a:r>
            <a:rPr lang="nl-NL" sz="500" kern="1200" dirty="0"/>
            <a:t> as-is and </a:t>
          </a:r>
          <a:r>
            <a:rPr lang="nl-NL" sz="500" kern="1200" dirty="0" err="1"/>
            <a:t>one</a:t>
          </a:r>
          <a:r>
            <a:rPr lang="nl-NL" sz="500" kern="1200" dirty="0"/>
            <a:t> or more TO-BE </a:t>
          </a:r>
          <a:r>
            <a:rPr lang="nl-NL" sz="500" kern="1200" dirty="0" err="1"/>
            <a:t>renovation</a:t>
          </a:r>
          <a:r>
            <a:rPr lang="nl-NL" sz="500" kern="1200" dirty="0"/>
            <a:t> </a:t>
          </a:r>
          <a:r>
            <a:rPr lang="nl-NL" sz="500" kern="1200" dirty="0" err="1"/>
            <a:t>scenarios</a:t>
          </a:r>
          <a:endParaRPr lang="nl-NL" sz="500" kern="1200" dirty="0"/>
        </a:p>
        <a:p>
          <a:pPr marL="114300" lvl="2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“LIFTING </a:t>
          </a:r>
          <a:r>
            <a:rPr lang="nl-NL" sz="500" kern="1200" dirty="0" err="1"/>
            <a:t>the</a:t>
          </a:r>
          <a:r>
            <a:rPr lang="nl-NL" sz="500" kern="1200" dirty="0"/>
            <a:t> LOD”</a:t>
          </a:r>
        </a:p>
        <a:p>
          <a:pPr marL="57150" lvl="1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/>
            <a:t>Checking the data</a:t>
          </a:r>
          <a:r>
            <a:rPr lang="nl-NL" sz="500" kern="1200">
              <a:latin typeface="Arial Black"/>
            </a:rPr>
            <a:t> </a:t>
          </a:r>
          <a:endParaRPr lang="nl-NL" sz="500" kern="1200" dirty="0"/>
        </a:p>
      </dsp:txBody>
      <dsp:txXfrm>
        <a:off x="5363783" y="2409251"/>
        <a:ext cx="1166886" cy="980297"/>
      </dsp:txXfrm>
    </dsp:sp>
    <dsp:sp modelId="{E8855E9D-C36D-4EDD-A6AB-5472D276170F}">
      <dsp:nvSpPr>
        <dsp:cNvPr id="0" name=""/>
        <dsp:cNvSpPr/>
      </dsp:nvSpPr>
      <dsp:spPr>
        <a:xfrm>
          <a:off x="6531589" y="2007800"/>
          <a:ext cx="233229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6531589" y="2057842"/>
        <a:ext cx="163260" cy="150124"/>
      </dsp:txXfrm>
    </dsp:sp>
    <dsp:sp modelId="{3BE25084-1E9B-4365-8CA8-E3DD006EE496}">
      <dsp:nvSpPr>
        <dsp:cNvPr id="0" name=""/>
        <dsp:cNvSpPr/>
      </dsp:nvSpPr>
      <dsp:spPr>
        <a:xfrm>
          <a:off x="6964729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35154-06FA-43F8-A832-3CB2F1ACEF66}">
      <dsp:nvSpPr>
        <dsp:cNvPr id="0" name=""/>
        <dsp:cNvSpPr/>
      </dsp:nvSpPr>
      <dsp:spPr>
        <a:xfrm>
          <a:off x="7071562" y="2378753"/>
          <a:ext cx="1166654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/>
            <a:t>Energy simulation</a:t>
          </a:r>
          <a:endParaRPr lang="nl-NL" sz="700" b="1" kern="1200" dirty="0"/>
        </a:p>
        <a:p>
          <a:pPr marL="57150" lvl="1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Using </a:t>
          </a:r>
          <a:r>
            <a:rPr lang="nl-NL" sz="500" kern="1200" dirty="0" err="1"/>
            <a:t>dedicated</a:t>
          </a:r>
          <a:r>
            <a:rPr lang="nl-NL" sz="500" kern="1200" dirty="0"/>
            <a:t> software </a:t>
          </a:r>
          <a:r>
            <a:rPr lang="nl-NL" sz="5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like IES </a:t>
          </a:r>
          <a:r>
            <a:rPr lang="nl-NL" sz="500" kern="1200" dirty="0"/>
            <a:t>VE Cloud Services</a:t>
          </a:r>
        </a:p>
      </dsp:txBody>
      <dsp:txXfrm>
        <a:off x="7102060" y="2409251"/>
        <a:ext cx="1105658" cy="980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BIM4REN WP4 Architecture &amp; Workflow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631790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5" name="Tijdelijke aanduiding voor dianummer 4" hidden="1"/>
          <p:cNvSpPr>
            <a:spLocks noGrp="1"/>
          </p:cNvSpPr>
          <p:nvPr>
            <p:ph type="sldNum" sz="quarter" idx="3"/>
          </p:nvPr>
        </p:nvSpPr>
        <p:spPr>
          <a:xfrm>
            <a:off x="5631790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BIM4REN WP4 Architecture &amp; Workflow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25 November 2020</a:t>
            </a:r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5187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94252" y="3234929"/>
            <a:ext cx="7954010" cy="306466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631790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1788E1-8E9D-4227-ACFD-61E8234FB8A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91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m4ren.eu/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twitter.com/bim4ren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m4ren.eu/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twitter.com/bim4ren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4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3" name="Groep 2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noProof="1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32192"/>
            <a:ext cx="9143245" cy="152387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9726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6390853"/>
            <a:ext cx="9143622" cy="46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Afbeelding 3" descr="tno_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002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  <a:solidFill>
            <a:srgbClr val="FFFFFF"/>
          </a:solidFill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187973-064D-43E4-870A-4D56099C2175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8679234" y="65628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Click icon to add picture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-7200" y="2200275"/>
            <a:ext cx="9158400" cy="4190578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5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61777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654540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0" name="Afbeelding 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64" y="1280811"/>
            <a:ext cx="34612" cy="126000"/>
          </a:xfrm>
          <a:prstGeom prst="rect">
            <a:avLst/>
          </a:prstGeom>
        </p:spPr>
      </p:pic>
      <p:sp>
        <p:nvSpPr>
          <p:cNvPr id="71" name="Rechthoek 70"/>
          <p:cNvSpPr/>
          <p:nvPr userDrawn="1"/>
        </p:nvSpPr>
        <p:spPr>
          <a:xfrm>
            <a:off x="2226469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2319232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3" name="Tijdelijke aanduiding voor afbeelding 157"/>
          <p:cNvSpPr>
            <a:spLocks noGrp="1"/>
          </p:cNvSpPr>
          <p:nvPr>
            <p:ph type="pic" sz="quarter" idx="14" hasCustomPrompt="1"/>
          </p:nvPr>
        </p:nvSpPr>
        <p:spPr>
          <a:xfrm>
            <a:off x="2319232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4" name="Afbeelding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756" y="1280811"/>
            <a:ext cx="34612" cy="126000"/>
          </a:xfrm>
          <a:prstGeom prst="rect">
            <a:avLst/>
          </a:prstGeom>
        </p:spPr>
      </p:pic>
      <p:sp>
        <p:nvSpPr>
          <p:cNvPr id="75" name="Rechthoek 74"/>
          <p:cNvSpPr/>
          <p:nvPr userDrawn="1"/>
        </p:nvSpPr>
        <p:spPr>
          <a:xfrm>
            <a:off x="388900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398176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7" name="Tijdelijke aanduiding voor afbeelding 157"/>
          <p:cNvSpPr>
            <a:spLocks noGrp="1"/>
          </p:cNvSpPr>
          <p:nvPr>
            <p:ph type="pic" sz="quarter" idx="16" hasCustomPrompt="1"/>
          </p:nvPr>
        </p:nvSpPr>
        <p:spPr>
          <a:xfrm>
            <a:off x="398176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8" name="Afbeelding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1290" y="1280811"/>
            <a:ext cx="34612" cy="126000"/>
          </a:xfrm>
          <a:prstGeom prst="rect">
            <a:avLst/>
          </a:prstGeom>
        </p:spPr>
      </p:pic>
      <p:sp>
        <p:nvSpPr>
          <p:cNvPr id="79" name="Rechthoek 78"/>
          <p:cNvSpPr/>
          <p:nvPr userDrawn="1"/>
        </p:nvSpPr>
        <p:spPr>
          <a:xfrm>
            <a:off x="5550520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5643283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1" name="Tijdelijke aanduiding voor afbeelding 157"/>
          <p:cNvSpPr>
            <a:spLocks noGrp="1"/>
          </p:cNvSpPr>
          <p:nvPr>
            <p:ph type="pic" sz="quarter" idx="18" hasCustomPrompt="1"/>
          </p:nvPr>
        </p:nvSpPr>
        <p:spPr>
          <a:xfrm>
            <a:off x="5643283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82" name="Afbeelding 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807" y="1280811"/>
            <a:ext cx="34612" cy="126000"/>
          </a:xfrm>
          <a:prstGeom prst="rect">
            <a:avLst/>
          </a:prstGeom>
        </p:spPr>
      </p:pic>
      <p:sp>
        <p:nvSpPr>
          <p:cNvPr id="83" name="Rechthoek 82"/>
          <p:cNvSpPr/>
          <p:nvPr userDrawn="1"/>
        </p:nvSpPr>
        <p:spPr>
          <a:xfrm>
            <a:off x="721176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730452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5" name="Tijdelijke aanduiding voor afbeelding 157"/>
          <p:cNvSpPr>
            <a:spLocks noGrp="1"/>
          </p:cNvSpPr>
          <p:nvPr>
            <p:ph type="pic" sz="quarter" idx="20" hasCustomPrompt="1"/>
          </p:nvPr>
        </p:nvSpPr>
        <p:spPr>
          <a:xfrm>
            <a:off x="730452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86" name="Afbeelding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50" y="1280811"/>
            <a:ext cx="34612" cy="126000"/>
          </a:xfrm>
          <a:prstGeom prst="rect">
            <a:avLst/>
          </a:prstGeom>
        </p:spPr>
      </p:pic>
      <p:sp>
        <p:nvSpPr>
          <p:cNvPr id="87" name="Rechthoek 86"/>
          <p:cNvSpPr/>
          <p:nvPr userDrawn="1"/>
        </p:nvSpPr>
        <p:spPr>
          <a:xfrm>
            <a:off x="564952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57715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9" name="Tijdelijke aanduiding voor afbeelding 157"/>
          <p:cNvSpPr>
            <a:spLocks noGrp="1"/>
          </p:cNvSpPr>
          <p:nvPr>
            <p:ph type="pic" sz="quarter" idx="22" hasCustomPrompt="1"/>
          </p:nvPr>
        </p:nvSpPr>
        <p:spPr>
          <a:xfrm>
            <a:off x="657715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0" name="Afbeelding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239" y="3046735"/>
            <a:ext cx="34612" cy="126000"/>
          </a:xfrm>
          <a:prstGeom prst="rect">
            <a:avLst/>
          </a:prstGeom>
        </p:spPr>
      </p:pic>
      <p:sp>
        <p:nvSpPr>
          <p:cNvPr id="91" name="Rechthoek 90"/>
          <p:cNvSpPr/>
          <p:nvPr userDrawn="1"/>
        </p:nvSpPr>
        <p:spPr>
          <a:xfrm>
            <a:off x="2229644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2322407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3" name="Tijdelijke aanduiding voor afbeelding 157"/>
          <p:cNvSpPr>
            <a:spLocks noGrp="1"/>
          </p:cNvSpPr>
          <p:nvPr>
            <p:ph type="pic" sz="quarter" idx="24" hasCustomPrompt="1"/>
          </p:nvPr>
        </p:nvSpPr>
        <p:spPr>
          <a:xfrm>
            <a:off x="2322407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4" name="Afbeelding 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31" y="3046735"/>
            <a:ext cx="34612" cy="126000"/>
          </a:xfrm>
          <a:prstGeom prst="rect">
            <a:avLst/>
          </a:prstGeom>
        </p:spPr>
      </p:pic>
      <p:sp>
        <p:nvSpPr>
          <p:cNvPr id="95" name="Rechthoek 94"/>
          <p:cNvSpPr/>
          <p:nvPr userDrawn="1"/>
        </p:nvSpPr>
        <p:spPr>
          <a:xfrm>
            <a:off x="389217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98494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7" name="Tijdelijke aanduiding voor afbeelding 157"/>
          <p:cNvSpPr>
            <a:spLocks noGrp="1"/>
          </p:cNvSpPr>
          <p:nvPr>
            <p:ph type="pic" sz="quarter" idx="26" hasCustomPrompt="1"/>
          </p:nvPr>
        </p:nvSpPr>
        <p:spPr>
          <a:xfrm>
            <a:off x="398494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8" name="Afbeelding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465" y="3046735"/>
            <a:ext cx="34612" cy="126000"/>
          </a:xfrm>
          <a:prstGeom prst="rect">
            <a:avLst/>
          </a:prstGeom>
        </p:spPr>
      </p:pic>
      <p:sp>
        <p:nvSpPr>
          <p:cNvPr id="99" name="Rechthoek 98"/>
          <p:cNvSpPr/>
          <p:nvPr userDrawn="1"/>
        </p:nvSpPr>
        <p:spPr>
          <a:xfrm>
            <a:off x="5553695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5646458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1" name="Tijdelijke aanduiding voor afbeelding 157"/>
          <p:cNvSpPr>
            <a:spLocks noGrp="1"/>
          </p:cNvSpPr>
          <p:nvPr>
            <p:ph type="pic" sz="quarter" idx="28" hasCustomPrompt="1"/>
          </p:nvPr>
        </p:nvSpPr>
        <p:spPr>
          <a:xfrm>
            <a:off x="5646458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02" name="Afbeelding 1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982" y="3046735"/>
            <a:ext cx="34612" cy="126000"/>
          </a:xfrm>
          <a:prstGeom prst="rect">
            <a:avLst/>
          </a:prstGeom>
        </p:spPr>
      </p:pic>
      <p:sp>
        <p:nvSpPr>
          <p:cNvPr id="103" name="Rechthoek 102"/>
          <p:cNvSpPr/>
          <p:nvPr userDrawn="1"/>
        </p:nvSpPr>
        <p:spPr>
          <a:xfrm>
            <a:off x="721493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730770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5" name="Tijdelijke aanduiding voor afbeelding 157"/>
          <p:cNvSpPr>
            <a:spLocks noGrp="1"/>
          </p:cNvSpPr>
          <p:nvPr>
            <p:ph type="pic" sz="quarter" idx="30" hasCustomPrompt="1"/>
          </p:nvPr>
        </p:nvSpPr>
        <p:spPr>
          <a:xfrm>
            <a:off x="730770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06" name="Afbeelding 1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25" y="3046735"/>
            <a:ext cx="34612" cy="126000"/>
          </a:xfrm>
          <a:prstGeom prst="rect">
            <a:avLst/>
          </a:prstGeom>
        </p:spPr>
      </p:pic>
      <p:sp>
        <p:nvSpPr>
          <p:cNvPr id="107" name="Rechthoek 106"/>
          <p:cNvSpPr/>
          <p:nvPr userDrawn="1"/>
        </p:nvSpPr>
        <p:spPr>
          <a:xfrm>
            <a:off x="569144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661907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9" name="Tijdelijke aanduiding voor afbeelding 157"/>
          <p:cNvSpPr>
            <a:spLocks noGrp="1"/>
          </p:cNvSpPr>
          <p:nvPr>
            <p:ph type="pic" sz="quarter" idx="32" hasCustomPrompt="1"/>
          </p:nvPr>
        </p:nvSpPr>
        <p:spPr>
          <a:xfrm>
            <a:off x="661907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0" name="Afbeelding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431" y="4804519"/>
            <a:ext cx="34612" cy="126000"/>
          </a:xfrm>
          <a:prstGeom prst="rect">
            <a:avLst/>
          </a:prstGeom>
        </p:spPr>
      </p:pic>
      <p:sp>
        <p:nvSpPr>
          <p:cNvPr id="111" name="Rechthoek 110"/>
          <p:cNvSpPr/>
          <p:nvPr userDrawn="1"/>
        </p:nvSpPr>
        <p:spPr>
          <a:xfrm>
            <a:off x="2233836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2326599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3" name="Tijdelijke aanduiding voor afbeelding 157"/>
          <p:cNvSpPr>
            <a:spLocks noGrp="1"/>
          </p:cNvSpPr>
          <p:nvPr>
            <p:ph type="pic" sz="quarter" idx="34" hasCustomPrompt="1"/>
          </p:nvPr>
        </p:nvSpPr>
        <p:spPr>
          <a:xfrm>
            <a:off x="2326599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4" name="Afbeelding 1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123" y="4804519"/>
            <a:ext cx="34612" cy="126000"/>
          </a:xfrm>
          <a:prstGeom prst="rect">
            <a:avLst/>
          </a:prstGeom>
        </p:spPr>
      </p:pic>
      <p:sp>
        <p:nvSpPr>
          <p:cNvPr id="115" name="Rechthoek 114"/>
          <p:cNvSpPr/>
          <p:nvPr userDrawn="1"/>
        </p:nvSpPr>
        <p:spPr>
          <a:xfrm>
            <a:off x="389637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398913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7" name="Tijdelijke aanduiding voor afbeelding 157"/>
          <p:cNvSpPr>
            <a:spLocks noGrp="1"/>
          </p:cNvSpPr>
          <p:nvPr>
            <p:ph type="pic" sz="quarter" idx="36" hasCustomPrompt="1"/>
          </p:nvPr>
        </p:nvSpPr>
        <p:spPr>
          <a:xfrm>
            <a:off x="398913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8" name="Afbeelding 1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657" y="4804519"/>
            <a:ext cx="34612" cy="126000"/>
          </a:xfrm>
          <a:prstGeom prst="rect">
            <a:avLst/>
          </a:prstGeom>
        </p:spPr>
      </p:pic>
      <p:sp>
        <p:nvSpPr>
          <p:cNvPr id="119" name="Rechthoek 118"/>
          <p:cNvSpPr/>
          <p:nvPr userDrawn="1"/>
        </p:nvSpPr>
        <p:spPr>
          <a:xfrm>
            <a:off x="5557887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5650650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1" name="Tijdelijke aanduiding voor afbeelding 157"/>
          <p:cNvSpPr>
            <a:spLocks noGrp="1"/>
          </p:cNvSpPr>
          <p:nvPr>
            <p:ph type="pic" sz="quarter" idx="38" hasCustomPrompt="1"/>
          </p:nvPr>
        </p:nvSpPr>
        <p:spPr>
          <a:xfrm>
            <a:off x="5650650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22" name="Afbeelding 1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174" y="4804519"/>
            <a:ext cx="34612" cy="126000"/>
          </a:xfrm>
          <a:prstGeom prst="rect">
            <a:avLst/>
          </a:prstGeom>
        </p:spPr>
      </p:pic>
      <p:sp>
        <p:nvSpPr>
          <p:cNvPr id="123" name="Rechthoek 122"/>
          <p:cNvSpPr/>
          <p:nvPr userDrawn="1"/>
        </p:nvSpPr>
        <p:spPr>
          <a:xfrm>
            <a:off x="721913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731189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5" name="Tijdelijke aanduiding voor afbeelding 157"/>
          <p:cNvSpPr>
            <a:spLocks noGrp="1"/>
          </p:cNvSpPr>
          <p:nvPr>
            <p:ph type="pic" sz="quarter" idx="40" hasCustomPrompt="1"/>
          </p:nvPr>
        </p:nvSpPr>
        <p:spPr>
          <a:xfrm>
            <a:off x="731189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26" name="Afbeelding 1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417" y="4804519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fld id="{903457A9-2AAA-4529-8D05-070F583C2058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296008366"/>
      </p:ext>
    </p:extLst>
  </p:cSld>
  <p:clrMapOvr>
    <a:masterClrMapping/>
  </p:clrMapOvr>
  <p:transition spd="slow">
    <p:fade thruBlk="1"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66" name="Rechthoek 65"/>
          <p:cNvSpPr/>
          <p:nvPr userDrawn="1"/>
        </p:nvSpPr>
        <p:spPr>
          <a:xfrm>
            <a:off x="561777" y="1192928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68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654540" y="1799471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69" name="Afbeelding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46" y="1280811"/>
            <a:ext cx="34612" cy="126000"/>
          </a:xfrm>
          <a:prstGeom prst="rect">
            <a:avLst/>
          </a:prstGeom>
        </p:spPr>
      </p:pic>
      <p:sp>
        <p:nvSpPr>
          <p:cNvPr id="150" name="Rechthoek 149"/>
          <p:cNvSpPr/>
          <p:nvPr userDrawn="1"/>
        </p:nvSpPr>
        <p:spPr>
          <a:xfrm>
            <a:off x="3320306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413069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2" name="Tijdelijke aanduiding voor afbeelding 157"/>
          <p:cNvSpPr>
            <a:spLocks noGrp="1"/>
          </p:cNvSpPr>
          <p:nvPr>
            <p:ph type="pic" sz="quarter" idx="14" hasCustomPrompt="1"/>
          </p:nvPr>
        </p:nvSpPr>
        <p:spPr>
          <a:xfrm>
            <a:off x="3413069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53" name="Afbeelding 1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75" y="1284635"/>
            <a:ext cx="34612" cy="126000"/>
          </a:xfrm>
          <a:prstGeom prst="rect">
            <a:avLst/>
          </a:prstGeom>
        </p:spPr>
      </p:pic>
      <p:sp>
        <p:nvSpPr>
          <p:cNvPr id="154" name="Rechthoek 153"/>
          <p:cNvSpPr/>
          <p:nvPr userDrawn="1"/>
        </p:nvSpPr>
        <p:spPr>
          <a:xfrm>
            <a:off x="6080190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5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172953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6" name="Tijdelijke aanduiding voor afbeelding 157"/>
          <p:cNvSpPr>
            <a:spLocks noGrp="1"/>
          </p:cNvSpPr>
          <p:nvPr>
            <p:ph type="pic" sz="quarter" idx="16" hasCustomPrompt="1"/>
          </p:nvPr>
        </p:nvSpPr>
        <p:spPr>
          <a:xfrm>
            <a:off x="6172953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57" name="Afbeelding 15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159" y="1284635"/>
            <a:ext cx="34612" cy="126000"/>
          </a:xfrm>
          <a:prstGeom prst="rect">
            <a:avLst/>
          </a:prstGeom>
        </p:spPr>
      </p:pic>
      <p:sp>
        <p:nvSpPr>
          <p:cNvPr id="158" name="Rechthoek 157"/>
          <p:cNvSpPr/>
          <p:nvPr userDrawn="1"/>
        </p:nvSpPr>
        <p:spPr>
          <a:xfrm>
            <a:off x="567110" y="295986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659873" y="303550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0" name="Tijdelijke aanduiding voor afbeelding 157"/>
          <p:cNvSpPr>
            <a:spLocks noGrp="1"/>
          </p:cNvSpPr>
          <p:nvPr>
            <p:ph type="pic" sz="quarter" idx="18" hasCustomPrompt="1"/>
          </p:nvPr>
        </p:nvSpPr>
        <p:spPr>
          <a:xfrm>
            <a:off x="659873" y="356641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1" name="Afbeelding 1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079" y="3047752"/>
            <a:ext cx="34612" cy="126000"/>
          </a:xfrm>
          <a:prstGeom prst="rect">
            <a:avLst/>
          </a:prstGeom>
        </p:spPr>
      </p:pic>
      <p:sp>
        <p:nvSpPr>
          <p:cNvPr id="162" name="Rechthoek 161"/>
          <p:cNvSpPr/>
          <p:nvPr userDrawn="1"/>
        </p:nvSpPr>
        <p:spPr>
          <a:xfrm>
            <a:off x="3325639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418402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4" name="Tijdelijke aanduiding voor afbeelding 157"/>
          <p:cNvSpPr>
            <a:spLocks noGrp="1"/>
          </p:cNvSpPr>
          <p:nvPr>
            <p:ph type="pic" sz="quarter" idx="20" hasCustomPrompt="1"/>
          </p:nvPr>
        </p:nvSpPr>
        <p:spPr>
          <a:xfrm>
            <a:off x="3418402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5" name="Afbeelding 1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608" y="3051576"/>
            <a:ext cx="34612" cy="126000"/>
          </a:xfrm>
          <a:prstGeom prst="rect">
            <a:avLst/>
          </a:prstGeom>
        </p:spPr>
      </p:pic>
      <p:sp>
        <p:nvSpPr>
          <p:cNvPr id="166" name="Rechthoek 165"/>
          <p:cNvSpPr/>
          <p:nvPr userDrawn="1"/>
        </p:nvSpPr>
        <p:spPr>
          <a:xfrm>
            <a:off x="6085523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78286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8" name="Tijdelijke aanduiding voor afbeelding 157"/>
          <p:cNvSpPr>
            <a:spLocks noGrp="1"/>
          </p:cNvSpPr>
          <p:nvPr>
            <p:ph type="pic" sz="quarter" idx="22" hasCustomPrompt="1"/>
          </p:nvPr>
        </p:nvSpPr>
        <p:spPr>
          <a:xfrm>
            <a:off x="6178286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9" name="Afbeelding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92" y="3051576"/>
            <a:ext cx="34612" cy="126000"/>
          </a:xfrm>
          <a:prstGeom prst="rect">
            <a:avLst/>
          </a:prstGeom>
        </p:spPr>
      </p:pic>
      <p:sp>
        <p:nvSpPr>
          <p:cNvPr id="170" name="Rechthoek 169"/>
          <p:cNvSpPr/>
          <p:nvPr userDrawn="1"/>
        </p:nvSpPr>
        <p:spPr>
          <a:xfrm>
            <a:off x="570285" y="471561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663048" y="479125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2" name="Tijdelijke aanduiding voor afbeelding 157"/>
          <p:cNvSpPr>
            <a:spLocks noGrp="1"/>
          </p:cNvSpPr>
          <p:nvPr>
            <p:ph type="pic" sz="quarter" idx="24" hasCustomPrompt="1"/>
          </p:nvPr>
        </p:nvSpPr>
        <p:spPr>
          <a:xfrm>
            <a:off x="663048" y="532216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73" name="Afbeelding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254" y="4803502"/>
            <a:ext cx="34612" cy="126000"/>
          </a:xfrm>
          <a:prstGeom prst="rect">
            <a:avLst/>
          </a:prstGeom>
        </p:spPr>
      </p:pic>
      <p:sp>
        <p:nvSpPr>
          <p:cNvPr id="174" name="Rechthoek 173"/>
          <p:cNvSpPr/>
          <p:nvPr userDrawn="1"/>
        </p:nvSpPr>
        <p:spPr>
          <a:xfrm>
            <a:off x="3328814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421577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6" name="Tijdelijke aanduiding voor afbeelding 157"/>
          <p:cNvSpPr>
            <a:spLocks noGrp="1"/>
          </p:cNvSpPr>
          <p:nvPr>
            <p:ph type="pic" sz="quarter" idx="26" hasCustomPrompt="1"/>
          </p:nvPr>
        </p:nvSpPr>
        <p:spPr>
          <a:xfrm>
            <a:off x="3421577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77" name="Afbeelding 17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783" y="4807326"/>
            <a:ext cx="34612" cy="126000"/>
          </a:xfrm>
          <a:prstGeom prst="rect">
            <a:avLst/>
          </a:prstGeom>
        </p:spPr>
      </p:pic>
      <p:sp>
        <p:nvSpPr>
          <p:cNvPr id="178" name="Rechthoek 177"/>
          <p:cNvSpPr/>
          <p:nvPr userDrawn="1"/>
        </p:nvSpPr>
        <p:spPr>
          <a:xfrm>
            <a:off x="6088698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6181461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0" name="Tijdelijke aanduiding voor afbeelding 157"/>
          <p:cNvSpPr>
            <a:spLocks noGrp="1"/>
          </p:cNvSpPr>
          <p:nvPr>
            <p:ph type="pic" sz="quarter" idx="28" hasCustomPrompt="1"/>
          </p:nvPr>
        </p:nvSpPr>
        <p:spPr>
          <a:xfrm>
            <a:off x="6181461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81" name="Afbeelding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67" y="4807326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fld id="{72AC5819-1DDD-451D-B731-D7E44937F4DA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1500791170"/>
      </p:ext>
    </p:extLst>
  </p:cSld>
  <p:clrMapOvr>
    <a:masterClrMapping/>
  </p:clrMapOvr>
  <p:transition spd="slow">
    <p:fade thruBlk="1"/>
  </p:transition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6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7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Object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>
          <a:xfrm>
            <a:off x="0" y="-14288"/>
            <a:ext cx="9144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350" dirty="0"/>
          </a:p>
        </p:txBody>
      </p:sp>
      <p:sp>
        <p:nvSpPr>
          <p:cNvPr id="5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0F6F10E2-BCA7-447C-A818-B03AADD1B283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6218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>
            <a:grpSpLocks/>
          </p:cNvGrpSpPr>
          <p:nvPr userDrawn="1"/>
        </p:nvGrpSpPr>
        <p:grpSpPr bwMode="auto">
          <a:xfrm>
            <a:off x="426244" y="6167438"/>
            <a:ext cx="4982766" cy="461962"/>
            <a:chOff x="763051" y="6167438"/>
            <a:chExt cx="6643494" cy="461962"/>
          </a:xfrm>
        </p:grpSpPr>
        <p:sp>
          <p:nvSpPr>
            <p:cNvPr id="6" name="CuadroTexto 5"/>
            <p:cNvSpPr txBox="1">
              <a:spLocks noChangeArrowheads="1"/>
            </p:cNvSpPr>
            <p:nvPr userDrawn="1"/>
          </p:nvSpPr>
          <p:spPr bwMode="auto">
            <a:xfrm>
              <a:off x="1596465" y="6167438"/>
              <a:ext cx="581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51" y="6172051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Imagen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75" y="146051"/>
            <a:ext cx="35242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4096" y="2799062"/>
            <a:ext cx="7478240" cy="834519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4097" y="3839195"/>
            <a:ext cx="7478240" cy="1402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1823388" y="5355565"/>
            <a:ext cx="5497224" cy="369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alt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80101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Object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>
          <a:xfrm>
            <a:off x="0" y="-14288"/>
            <a:ext cx="9144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350" dirty="0"/>
          </a:p>
        </p:txBody>
      </p:sp>
      <p:sp>
        <p:nvSpPr>
          <p:cNvPr id="5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0F6F10E2-BCA7-447C-A818-B03AADD1B283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704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>
          <a:xfrm>
            <a:off x="0" y="-14288"/>
            <a:ext cx="9144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350" dirty="0"/>
          </a:p>
        </p:txBody>
      </p:sp>
      <p:sp>
        <p:nvSpPr>
          <p:cNvPr id="5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ubtítulo 2"/>
          <p:cNvSpPr>
            <a:spLocks noGrp="1"/>
          </p:cNvSpPr>
          <p:nvPr>
            <p:ph type="subTitle" idx="1"/>
          </p:nvPr>
        </p:nvSpPr>
        <p:spPr>
          <a:xfrm>
            <a:off x="414337" y="1376040"/>
            <a:ext cx="8334809" cy="480930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338" y="179882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9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625BA999-3092-4056-9D78-038D045EA131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49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4"/>
          <p:cNvCxnSpPr/>
          <p:nvPr userDrawn="1"/>
        </p:nvCxnSpPr>
        <p:spPr>
          <a:xfrm>
            <a:off x="677466" y="4129088"/>
            <a:ext cx="1965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5"/>
          <p:cNvCxnSpPr/>
          <p:nvPr userDrawn="1"/>
        </p:nvCxnSpPr>
        <p:spPr>
          <a:xfrm>
            <a:off x="6535342" y="4129088"/>
            <a:ext cx="1963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o 6"/>
          <p:cNvGrpSpPr>
            <a:grpSpLocks/>
          </p:cNvGrpSpPr>
          <p:nvPr userDrawn="1"/>
        </p:nvGrpSpPr>
        <p:grpSpPr bwMode="auto">
          <a:xfrm>
            <a:off x="365523" y="6103938"/>
            <a:ext cx="3431381" cy="457348"/>
            <a:chOff x="3574967" y="6165850"/>
            <a:chExt cx="4574424" cy="457349"/>
          </a:xfrm>
        </p:grpSpPr>
        <p:sp>
          <p:nvSpPr>
            <p:cNvPr id="6" name="CuadroTexto 9"/>
            <p:cNvSpPr txBox="1">
              <a:spLocks noChangeArrowheads="1"/>
            </p:cNvSpPr>
            <p:nvPr userDrawn="1"/>
          </p:nvSpPr>
          <p:spPr bwMode="auto">
            <a:xfrm>
              <a:off x="4392395" y="6165850"/>
              <a:ext cx="3756996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967" y="6165850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ángulo 11"/>
          <p:cNvSpPr>
            <a:spLocks noChangeArrowheads="1"/>
          </p:cNvSpPr>
          <p:nvPr userDrawn="1"/>
        </p:nvSpPr>
        <p:spPr bwMode="auto">
          <a:xfrm>
            <a:off x="6856810" y="5853113"/>
            <a:ext cx="15962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350"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http://bim4ren.eu</a:t>
            </a:r>
            <a:r>
              <a:rPr lang="es-ES" altLang="es-ES" sz="1350">
                <a:hlinkClick r:id="rId3"/>
              </a:rPr>
              <a:t>/</a:t>
            </a:r>
            <a:endParaRPr lang="es-ES" altLang="es-ES" sz="1350"/>
          </a:p>
        </p:txBody>
      </p:sp>
      <p:sp>
        <p:nvSpPr>
          <p:cNvPr id="9" name="Rectángulo 12"/>
          <p:cNvSpPr>
            <a:spLocks noChangeArrowheads="1"/>
          </p:cNvSpPr>
          <p:nvPr userDrawn="1"/>
        </p:nvSpPr>
        <p:spPr bwMode="auto">
          <a:xfrm>
            <a:off x="7577138" y="6291264"/>
            <a:ext cx="9375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200" b="1"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@bim4ren</a:t>
            </a:r>
            <a:endParaRPr lang="es-ES" altLang="es-ES" sz="1200" b="1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n 13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488" y="6278563"/>
            <a:ext cx="247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1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972" y="153989"/>
            <a:ext cx="4243388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1"/>
          <p:cNvSpPr>
            <a:spLocks noGrp="1"/>
          </p:cNvSpPr>
          <p:nvPr>
            <p:ph type="ctrTitle"/>
          </p:nvPr>
        </p:nvSpPr>
        <p:spPr>
          <a:xfrm>
            <a:off x="2754086" y="2805214"/>
            <a:ext cx="3635829" cy="2414575"/>
          </a:xfrm>
          <a:prstGeom prst="rect">
            <a:avLst/>
          </a:prstGeom>
        </p:spPr>
        <p:txBody>
          <a:bodyPr/>
          <a:lstStyle>
            <a:lvl1pPr algn="ctr">
              <a:defRPr sz="33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73536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7740CFCE-7F65-47B6-B223-E15898F06E3D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93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>
            <a:grpSpLocks/>
          </p:cNvGrpSpPr>
          <p:nvPr userDrawn="1"/>
        </p:nvGrpSpPr>
        <p:grpSpPr bwMode="auto">
          <a:xfrm>
            <a:off x="426244" y="6167438"/>
            <a:ext cx="4982766" cy="461962"/>
            <a:chOff x="763051" y="6167438"/>
            <a:chExt cx="6643494" cy="461962"/>
          </a:xfrm>
        </p:grpSpPr>
        <p:sp>
          <p:nvSpPr>
            <p:cNvPr id="6" name="CuadroTexto 5"/>
            <p:cNvSpPr txBox="1">
              <a:spLocks noChangeArrowheads="1"/>
            </p:cNvSpPr>
            <p:nvPr userDrawn="1"/>
          </p:nvSpPr>
          <p:spPr bwMode="auto">
            <a:xfrm>
              <a:off x="1596465" y="6167438"/>
              <a:ext cx="581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51" y="6172051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Imagen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75" y="146051"/>
            <a:ext cx="35242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4096" y="2799062"/>
            <a:ext cx="7478240" cy="834519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4097" y="3839195"/>
            <a:ext cx="7478240" cy="1402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1823388" y="5355565"/>
            <a:ext cx="5497224" cy="369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alt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1227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7740CFCE-7F65-47B6-B223-E15898F06E3D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2802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B970-67CE-42C8-BF3E-B7B630A6BE11}" type="datetimeFigureOut">
              <a:rPr lang="fr-FR"/>
              <a:pPr>
                <a:defRPr/>
              </a:pPr>
              <a:t>08/12/2020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F1B8C-FE20-42BA-9C40-B130471251A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059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4"/>
          <p:cNvCxnSpPr/>
          <p:nvPr userDrawn="1"/>
        </p:nvCxnSpPr>
        <p:spPr>
          <a:xfrm>
            <a:off x="677466" y="4129088"/>
            <a:ext cx="1965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5"/>
          <p:cNvCxnSpPr/>
          <p:nvPr userDrawn="1"/>
        </p:nvCxnSpPr>
        <p:spPr>
          <a:xfrm>
            <a:off x="6535342" y="4129088"/>
            <a:ext cx="1963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o 6"/>
          <p:cNvGrpSpPr>
            <a:grpSpLocks/>
          </p:cNvGrpSpPr>
          <p:nvPr userDrawn="1"/>
        </p:nvGrpSpPr>
        <p:grpSpPr bwMode="auto">
          <a:xfrm>
            <a:off x="365523" y="6103938"/>
            <a:ext cx="3431381" cy="457348"/>
            <a:chOff x="3574967" y="6165850"/>
            <a:chExt cx="4574424" cy="457349"/>
          </a:xfrm>
        </p:grpSpPr>
        <p:sp>
          <p:nvSpPr>
            <p:cNvPr id="6" name="CuadroTexto 9"/>
            <p:cNvSpPr txBox="1">
              <a:spLocks noChangeArrowheads="1"/>
            </p:cNvSpPr>
            <p:nvPr userDrawn="1"/>
          </p:nvSpPr>
          <p:spPr bwMode="auto">
            <a:xfrm>
              <a:off x="4392395" y="6165850"/>
              <a:ext cx="3756996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967" y="6165850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ángulo 11"/>
          <p:cNvSpPr>
            <a:spLocks noChangeArrowheads="1"/>
          </p:cNvSpPr>
          <p:nvPr userDrawn="1"/>
        </p:nvSpPr>
        <p:spPr bwMode="auto">
          <a:xfrm>
            <a:off x="6856810" y="5853113"/>
            <a:ext cx="15962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350"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http://bim4ren.eu</a:t>
            </a:r>
            <a:r>
              <a:rPr lang="es-ES" altLang="es-ES" sz="1350">
                <a:hlinkClick r:id="rId3"/>
              </a:rPr>
              <a:t>/</a:t>
            </a:r>
            <a:endParaRPr lang="es-ES" altLang="es-ES" sz="1350"/>
          </a:p>
        </p:txBody>
      </p:sp>
      <p:sp>
        <p:nvSpPr>
          <p:cNvPr id="9" name="Rectángulo 12"/>
          <p:cNvSpPr>
            <a:spLocks noChangeArrowheads="1"/>
          </p:cNvSpPr>
          <p:nvPr userDrawn="1"/>
        </p:nvSpPr>
        <p:spPr bwMode="auto">
          <a:xfrm>
            <a:off x="7577138" y="6291264"/>
            <a:ext cx="9375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200" b="1"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@bim4ren</a:t>
            </a:r>
            <a:endParaRPr lang="es-ES" altLang="es-ES" sz="1200" b="1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n 13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488" y="6278563"/>
            <a:ext cx="247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1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972" y="153989"/>
            <a:ext cx="4243388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1"/>
          <p:cNvSpPr>
            <a:spLocks noGrp="1"/>
          </p:cNvSpPr>
          <p:nvPr>
            <p:ph type="ctrTitle"/>
          </p:nvPr>
        </p:nvSpPr>
        <p:spPr>
          <a:xfrm>
            <a:off x="2754086" y="2805214"/>
            <a:ext cx="3635829" cy="2414575"/>
          </a:xfrm>
          <a:prstGeom prst="rect">
            <a:avLst/>
          </a:prstGeom>
        </p:spPr>
        <p:txBody>
          <a:bodyPr/>
          <a:lstStyle>
            <a:lvl1pPr algn="ctr">
              <a:defRPr sz="33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79905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E96C-B2A6-4FEF-BAD5-C8223CBFE330}" type="datetimeFigureOut">
              <a:rPr lang="fr-FR" smtClean="0"/>
              <a:t>08/12/2020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EA26-5E01-4709-B425-CD0FD9DBE26D}" type="slidenum">
              <a:rPr lang="fr-FR" smtClean="0"/>
              <a:t>‹nr.›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913" y="107942"/>
            <a:ext cx="1557088" cy="784767"/>
          </a:xfrm>
          <a:prstGeom prst="rect">
            <a:avLst/>
          </a:prstGeom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46" y="365126"/>
            <a:ext cx="7227367" cy="1055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FBA919"/>
                </a:solidFill>
                <a:latin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0" y="1420289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36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0962-BE0F-4884-96E6-BE566392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FD8A5-B4B4-4745-B6B7-C93AB330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6DC0-20CB-4F86-976A-E355983FBC6F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D9814-57F9-4E1C-8A95-5F2C7676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7E2B3-D8E5-4793-9AD9-F7539F4A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9E4-20DE-44D0-9F8B-B1FCB2A4C33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8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56486" y="2199600"/>
            <a:ext cx="8054114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11" name="Afbeelding 10" descr="pijltje_terug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8"/>
            <a:ext cx="69230" cy="144000"/>
          </a:xfrm>
          <a:prstGeom prst="rect">
            <a:avLst/>
          </a:prstGeom>
        </p:spPr>
      </p:pic>
      <p:sp>
        <p:nvSpPr>
          <p:cNvPr id="7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04864"/>
            <a:ext cx="9144000" cy="41764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1800"/>
            </a:lvl1pPr>
          </a:lstStyle>
          <a:p>
            <a:r>
              <a:rPr lang="en-GB" noProof="1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ransition spd="slow">
    <p:fade thruBlk="1"/>
  </p:transition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56486" y="2199600"/>
            <a:ext cx="4014000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C3FC993-5DD9-4D06-B35D-47E95EA5BA63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4932000" y="2206800"/>
            <a:ext cx="3672448" cy="4182150"/>
          </a:xfrm>
        </p:spPr>
        <p:txBody>
          <a:bodyPr/>
          <a:lstStyle>
            <a:lvl1pPr marL="0" indent="0">
              <a:buSzPct val="100000"/>
              <a:buFontTx/>
              <a:buNone/>
              <a:defRPr baseline="0"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073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ep 1"/>
          <p:cNvGrpSpPr/>
          <p:nvPr userDrawn="1"/>
        </p:nvGrpSpPr>
        <p:grpSpPr>
          <a:xfrm>
            <a:off x="539552" y="900233"/>
            <a:ext cx="54120" cy="3028186"/>
            <a:chOff x="539552" y="900233"/>
            <a:chExt cx="54120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3730419"/>
              <a:ext cx="54120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3451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3818"/>
            <a:ext cx="9144000" cy="274319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539800" y="900233"/>
            <a:ext cx="53624" cy="3028186"/>
            <a:chOff x="539800" y="900233"/>
            <a:chExt cx="53624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800" y="3730419"/>
              <a:ext cx="53624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 userDrawn="1"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861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12" name="Groep 11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noProof="1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29144"/>
            <a:ext cx="9143245" cy="158483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5272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4796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56486" y="2199600"/>
            <a:ext cx="8044589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56486" y="652534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463258" y="6526800"/>
            <a:ext cx="21336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 b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54410" y="6526800"/>
            <a:ext cx="43200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700" r:id="rId3"/>
    <p:sldLayoutId id="2147483650" r:id="rId4"/>
    <p:sldLayoutId id="2147483661" r:id="rId5"/>
    <p:sldLayoutId id="2147483699" r:id="rId6"/>
    <p:sldLayoutId id="2147483688" r:id="rId7"/>
    <p:sldLayoutId id="2147483695" r:id="rId8"/>
    <p:sldLayoutId id="2147483690" r:id="rId9"/>
    <p:sldLayoutId id="2147483696" r:id="rId10"/>
    <p:sldLayoutId id="2147483698" r:id="rId11"/>
    <p:sldLayoutId id="2147483691" r:id="rId12"/>
    <p:sldLayoutId id="2147483692" r:id="rId13"/>
    <p:sldLayoutId id="2147483693" r:id="rId14"/>
    <p:sldLayoutId id="2147483697" r:id="rId15"/>
    <p:sldLayoutId id="2147483701" r:id="rId16"/>
  </p:sldLayoutIdLst>
  <p:transition spd="slow">
    <p:fade thruBlk="1"/>
  </p:transition>
  <p:hf sldNum="0"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cap="all" spc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2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" y="0"/>
            <a:ext cx="9141619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arcador de pie de página 7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dirty="0" err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995778-41A3-437B-A01B-C9EDA4DC2AC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08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hf hd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8B1697-7692-417A-9FC1-0C9B27118194}" type="datetimeFigureOut">
              <a:rPr lang="fr-FR"/>
              <a:pPr>
                <a:defRPr/>
              </a:pPr>
              <a:t>08/12/2020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CA7078-9768-4852-946D-2749CFEA30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pic>
        <p:nvPicPr>
          <p:cNvPr id="2053" name="Imag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pbourreau@nobatek.inef4.com" TargetMode="External"/><Relationship Id="rId3" Type="http://schemas.openxmlformats.org/officeDocument/2006/relationships/hyperlink" Target="mailto:shang_jen.wang@tno.nl" TargetMode="External"/><Relationship Id="rId7" Type="http://schemas.openxmlformats.org/officeDocument/2006/relationships/hyperlink" Target="mailto:senthilvel@caad.arch.rwth-aachen.de" TargetMode="External"/><Relationship Id="rId2" Type="http://schemas.openxmlformats.org/officeDocument/2006/relationships/hyperlink" Target="mailto:Jyrki.Oraskari@dc.rwth-aachen.d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nicolas.bus@cstb.fr" TargetMode="External"/><Relationship Id="rId11" Type="http://schemas.openxmlformats.org/officeDocument/2006/relationships/hyperlink" Target="mailto:piers.larkman@ekodenge.com" TargetMode="External"/><Relationship Id="rId5" Type="http://schemas.openxmlformats.org/officeDocument/2006/relationships/hyperlink" Target="mailto:nicolas.pastorelly@cstb.fr" TargetMode="External"/><Relationship Id="rId10" Type="http://schemas.openxmlformats.org/officeDocument/2006/relationships/hyperlink" Target="mailto:emre.yontem@ekodenge.com" TargetMode="External"/><Relationship Id="rId4" Type="http://schemas.openxmlformats.org/officeDocument/2006/relationships/hyperlink" Target="mailto:bruno.fies@cstb.fr" TargetMode="External"/><Relationship Id="rId9" Type="http://schemas.openxmlformats.org/officeDocument/2006/relationships/hyperlink" Target="mailto:mw@aec3.d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Quadrant/shacl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C652AF-649A-4AC4-86E1-70AF83CB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BIM4REN WP4 Architecture &amp; Workflow</a:t>
            </a:r>
            <a:br>
              <a:rPr lang="en-US">
                <a:latin typeface="Arial Black" panose="020B0A04020102020204" pitchFamily="34" charset="0"/>
              </a:rPr>
            </a:br>
            <a:r>
              <a:rPr lang="en-US" sz="1200" cap="none">
                <a:latin typeface="Arial" panose="020B0604020202020204" pitchFamily="34" charset="0"/>
              </a:rPr>
              <a:t>Dr. ir. H.M. Böhms</a:t>
            </a:r>
            <a:endParaRPr lang="en-GB" sz="1200" cap="non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F5DA4-10BA-4DCC-A6EE-DA7B1DB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– Architecture – </a:t>
            </a:r>
            <a:r>
              <a:rPr lang="fr-FR" dirty="0" err="1"/>
              <a:t>Geometry</a:t>
            </a:r>
            <a:r>
              <a:rPr lang="fr-FR" dirty="0"/>
              <a:t> (#1)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2159A-FCFB-480E-9177-51104C935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129680-1E24-41F2-A62D-B9B30DF0F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10</a:t>
            </a:fld>
            <a:endParaRPr lang="es-ES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A6ED4F3-F435-46A6-8AF4-65C7D05E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97" y="2215534"/>
            <a:ext cx="706706" cy="706706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C40AC2-ED66-4A3D-97A1-16842F3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13" y="1985030"/>
            <a:ext cx="370592" cy="539043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FFE3BFA-A37D-4CCC-99BA-5B3386597AE4}"/>
              </a:ext>
            </a:extLst>
          </p:cNvPr>
          <p:cNvSpPr/>
          <p:nvPr/>
        </p:nvSpPr>
        <p:spPr>
          <a:xfrm>
            <a:off x="941677" y="2818214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IFC (</a:t>
            </a:r>
            <a:r>
              <a:rPr lang="fr-FR" sz="1050" dirty="0" err="1">
                <a:solidFill>
                  <a:schemeClr val="tx1"/>
                </a:solidFill>
              </a:rPr>
              <a:t>Geometry</a:t>
            </a:r>
            <a:r>
              <a:rPr lang="fr-FR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5" name="Organigramme : Disque magnétique 14">
            <a:extLst>
              <a:ext uri="{FF2B5EF4-FFF2-40B4-BE49-F238E27FC236}">
                <a16:creationId xmlns:a16="http://schemas.microsoft.com/office/drawing/2014/main" id="{83B4E0F1-9661-4E5D-81E4-B46BB81F3B85}"/>
              </a:ext>
            </a:extLst>
          </p:cNvPr>
          <p:cNvSpPr/>
          <p:nvPr/>
        </p:nvSpPr>
        <p:spPr>
          <a:xfrm>
            <a:off x="3028950" y="1795134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D44BF70-4407-42B5-AC78-C80C6C6DA5DE}"/>
              </a:ext>
            </a:extLst>
          </p:cNvPr>
          <p:cNvSpPr/>
          <p:nvPr/>
        </p:nvSpPr>
        <p:spPr>
          <a:xfrm>
            <a:off x="2789530" y="205138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BIMServer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5D79F807-1D64-4E71-A639-A3DEAF207B95}"/>
              </a:ext>
            </a:extLst>
          </p:cNvPr>
          <p:cNvSpPr/>
          <p:nvPr/>
        </p:nvSpPr>
        <p:spPr>
          <a:xfrm>
            <a:off x="3664859" y="263357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31F0F86-75E2-43A8-9B63-B164DC91ABEB}"/>
              </a:ext>
            </a:extLst>
          </p:cNvPr>
          <p:cNvSpPr/>
          <p:nvPr/>
        </p:nvSpPr>
        <p:spPr>
          <a:xfrm>
            <a:off x="3425440" y="2913138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Triple Store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BIM4Ren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9" name="Organigramme : Disque magnétique 18">
            <a:extLst>
              <a:ext uri="{FF2B5EF4-FFF2-40B4-BE49-F238E27FC236}">
                <a16:creationId xmlns:a16="http://schemas.microsoft.com/office/drawing/2014/main" id="{B45DA347-E282-4824-8D79-F9AA530BBBBC}"/>
              </a:ext>
            </a:extLst>
          </p:cNvPr>
          <p:cNvSpPr/>
          <p:nvPr/>
        </p:nvSpPr>
        <p:spPr>
          <a:xfrm>
            <a:off x="2305580" y="2894634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53B1987-EA22-41B6-A2AC-A09EC3BC5CFD}"/>
              </a:ext>
            </a:extLst>
          </p:cNvPr>
          <p:cNvSpPr/>
          <p:nvPr/>
        </p:nvSpPr>
        <p:spPr>
          <a:xfrm>
            <a:off x="2313413" y="2934817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SPFtoifcOwl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25C6187-5348-4B83-AF00-BA4098D6916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17703" y="1952245"/>
            <a:ext cx="1211247" cy="616642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5206966C-6499-43A3-A4EA-1F81B02B8B5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817704" y="2626502"/>
            <a:ext cx="495710" cy="439472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E28D554E-DDF5-4EE0-AA64-83DC9321A87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186021" y="2755895"/>
            <a:ext cx="491089" cy="31007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rganigramme : Disque magnétique 30">
            <a:extLst>
              <a:ext uri="{FF2B5EF4-FFF2-40B4-BE49-F238E27FC236}">
                <a16:creationId xmlns:a16="http://schemas.microsoft.com/office/drawing/2014/main" id="{BAA01A52-CDAF-4503-A870-45659F41FEFC}"/>
              </a:ext>
            </a:extLst>
          </p:cNvPr>
          <p:cNvSpPr/>
          <p:nvPr/>
        </p:nvSpPr>
        <p:spPr>
          <a:xfrm>
            <a:off x="2297746" y="3465586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2F5D788-958E-4A26-83A3-F1CF1E203BCE}"/>
              </a:ext>
            </a:extLst>
          </p:cNvPr>
          <p:cNvSpPr/>
          <p:nvPr/>
        </p:nvSpPr>
        <p:spPr>
          <a:xfrm>
            <a:off x="2305580" y="3505769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IFCtoGB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B6DD3FDA-EE0F-4392-8121-6E2658502154}"/>
              </a:ext>
            </a:extLst>
          </p:cNvPr>
          <p:cNvCxnSpPr>
            <a:cxnSpLocks/>
            <a:endCxn id="32" idx="1"/>
          </p:cNvCxnSpPr>
          <p:nvPr/>
        </p:nvCxnSpPr>
        <p:spPr>
          <a:xfrm rot="16200000" flipH="1">
            <a:off x="1617338" y="2948685"/>
            <a:ext cx="897642" cy="478840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Espace réservé du contenu 10">
            <a:extLst>
              <a:ext uri="{FF2B5EF4-FFF2-40B4-BE49-F238E27FC236}">
                <a16:creationId xmlns:a16="http://schemas.microsoft.com/office/drawing/2014/main" id="{D402462F-BB86-4F33-A01C-E7BF1C72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44" y="3213385"/>
            <a:ext cx="706706" cy="706706"/>
          </a:xfrm>
          <a:prstGeom prst="rect">
            <a:avLst/>
          </a:prstGeom>
        </p:spPr>
      </p:pic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5C9A764-4995-4262-89AA-C2174E15CDE0}"/>
              </a:ext>
            </a:extLst>
          </p:cNvPr>
          <p:cNvSpPr/>
          <p:nvPr/>
        </p:nvSpPr>
        <p:spPr>
          <a:xfrm>
            <a:off x="5239024" y="385982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gbXML</a:t>
            </a:r>
            <a:r>
              <a:rPr lang="fr-FR" sz="1050" dirty="0">
                <a:solidFill>
                  <a:schemeClr val="tx1"/>
                </a:solidFill>
              </a:rPr>
              <a:t> (</a:t>
            </a:r>
            <a:r>
              <a:rPr lang="fr-FR" sz="1050" dirty="0" err="1">
                <a:solidFill>
                  <a:schemeClr val="tx1"/>
                </a:solidFill>
              </a:rPr>
              <a:t>Geometry</a:t>
            </a:r>
            <a:r>
              <a:rPr lang="fr-FR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6D5482A-336B-4605-AF40-F5A9D227C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345" y="3201853"/>
            <a:ext cx="766972" cy="230168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BA23DF17-FA9E-4416-ADFC-A8EFC0C6D135}"/>
              </a:ext>
            </a:extLst>
          </p:cNvPr>
          <p:cNvSpPr txBox="1"/>
          <p:nvPr/>
        </p:nvSpPr>
        <p:spPr>
          <a:xfrm>
            <a:off x="6647008" y="1952245"/>
            <a:ext cx="2359958" cy="237757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1350" dirty="0"/>
              <a:t>Original </a:t>
            </a:r>
            <a:r>
              <a:rPr lang="fr-FR" sz="1350" dirty="0" err="1"/>
              <a:t>GUIDs</a:t>
            </a:r>
            <a:r>
              <a:rPr lang="fr-FR" sz="1350" dirty="0"/>
              <a:t> </a:t>
            </a:r>
            <a:r>
              <a:rPr lang="fr-FR" sz="1350" dirty="0" err="1"/>
              <a:t>need</a:t>
            </a:r>
            <a:r>
              <a:rPr lang="fr-FR" sz="1350" dirty="0"/>
              <a:t> to </a:t>
            </a:r>
            <a:r>
              <a:rPr lang="fr-FR" sz="1350" dirty="0" err="1"/>
              <a:t>be</a:t>
            </a:r>
            <a:r>
              <a:rPr lang="fr-FR" sz="1350" dirty="0"/>
              <a:t> </a:t>
            </a:r>
            <a:r>
              <a:rPr lang="fr-FR" sz="1350" dirty="0" err="1"/>
              <a:t>preserved</a:t>
            </a:r>
            <a:r>
              <a:rPr lang="fr-FR" sz="1350" dirty="0"/>
              <a:t> in the </a:t>
            </a:r>
            <a:r>
              <a:rPr lang="fr-FR" sz="1350" dirty="0" err="1"/>
              <a:t>three</a:t>
            </a:r>
            <a:r>
              <a:rPr lang="fr-FR" sz="1350" dirty="0"/>
              <a:t> </a:t>
            </a:r>
            <a:r>
              <a:rPr lang="fr-FR" sz="1350" dirty="0" err="1"/>
              <a:t>different</a:t>
            </a:r>
            <a:r>
              <a:rPr lang="fr-FR" sz="1350" dirty="0"/>
              <a:t> format</a:t>
            </a:r>
          </a:p>
          <a:p>
            <a:pPr marL="214313" indent="-214313">
              <a:buFontTx/>
              <a:buChar char="-"/>
            </a:pPr>
            <a:r>
              <a:rPr lang="fr-FR" sz="1350" dirty="0" err="1"/>
              <a:t>Geometry</a:t>
            </a:r>
            <a:r>
              <a:rPr lang="fr-FR" sz="1350" dirty="0"/>
              <a:t>:</a:t>
            </a:r>
          </a:p>
          <a:p>
            <a:pPr marL="557213" lvl="1" indent="-214313">
              <a:buFontTx/>
              <a:buChar char="-"/>
            </a:pPr>
            <a:r>
              <a:rPr lang="fr-FR" sz="1350" dirty="0" err="1"/>
              <a:t>BIMServer</a:t>
            </a:r>
            <a:r>
              <a:rPr lang="fr-FR" sz="1350" dirty="0"/>
              <a:t>: original IFC </a:t>
            </a:r>
            <a:r>
              <a:rPr lang="fr-FR" sz="1350" dirty="0" err="1"/>
              <a:t>geometry</a:t>
            </a:r>
            <a:endParaRPr lang="fr-FR" sz="1350" dirty="0"/>
          </a:p>
          <a:p>
            <a:pPr marL="557213" lvl="1" indent="-214313">
              <a:buFontTx/>
              <a:buChar char="-"/>
            </a:pPr>
            <a:r>
              <a:rPr lang="fr-FR" sz="1350" dirty="0"/>
              <a:t>Triple Store: BB</a:t>
            </a:r>
          </a:p>
          <a:p>
            <a:pPr marL="557213" lvl="1" indent="-214313">
              <a:buFontTx/>
              <a:buChar char="-"/>
            </a:pPr>
            <a:r>
              <a:rPr lang="fr-FR" sz="1350" dirty="0" err="1"/>
              <a:t>gbXML</a:t>
            </a:r>
            <a:r>
              <a:rPr lang="fr-FR" sz="1350" dirty="0"/>
              <a:t>: </a:t>
            </a:r>
            <a:r>
              <a:rPr lang="fr-FR" sz="1350" b="1" dirty="0"/>
              <a:t>~original???</a:t>
            </a:r>
          </a:p>
          <a:p>
            <a:pPr marL="214313" indent="-214313">
              <a:buFontTx/>
              <a:buChar char="-"/>
            </a:pPr>
            <a:r>
              <a:rPr lang="fr-FR" sz="1350" b="1" dirty="0" err="1"/>
              <a:t>LodLifter</a:t>
            </a:r>
            <a:r>
              <a:rPr lang="fr-FR" sz="1350" b="1" dirty="0"/>
              <a:t> on </a:t>
            </a:r>
            <a:r>
              <a:rPr lang="fr-FR" sz="1350" b="1" dirty="0" err="1"/>
              <a:t>ifcOwl</a:t>
            </a:r>
            <a:r>
              <a:rPr lang="fr-FR" sz="1350" b="1" dirty="0"/>
              <a:t>/B4R (</a:t>
            </a:r>
            <a:r>
              <a:rPr lang="fr-FR" sz="1350" b="1" dirty="0" err="1"/>
              <a:t>aligned</a:t>
            </a:r>
            <a:r>
              <a:rPr lang="fr-FR" sz="1350" b="1" dirty="0"/>
              <a:t>)</a:t>
            </a:r>
            <a:endParaRPr lang="en-GB" sz="1350" b="1" dirty="0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8FC8AAC-6B6F-4EC3-ABEB-476973D70FC9}"/>
              </a:ext>
            </a:extLst>
          </p:cNvPr>
          <p:cNvCxnSpPr>
            <a:stCxn id="32" idx="3"/>
          </p:cNvCxnSpPr>
          <p:nvPr/>
        </p:nvCxnSpPr>
        <p:spPr>
          <a:xfrm>
            <a:off x="3178187" y="3636926"/>
            <a:ext cx="2335108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5B6816D0-1B53-4D88-8035-9F5585136263}"/>
              </a:ext>
            </a:extLst>
          </p:cNvPr>
          <p:cNvSpPr txBox="1"/>
          <p:nvPr/>
        </p:nvSpPr>
        <p:spPr>
          <a:xfrm>
            <a:off x="2297746" y="4450080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 be added to earlier workflow!</a:t>
            </a:r>
          </a:p>
        </p:txBody>
      </p:sp>
    </p:spTree>
    <p:extLst>
      <p:ext uri="{BB962C8B-B14F-4D97-AF65-F5344CB8AC3E}">
        <p14:creationId xmlns:p14="http://schemas.microsoft.com/office/powerpoint/2010/main" val="76704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F5DA4-10BA-4DCC-A6EE-DA7B1DB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– Architecture – </a:t>
            </a:r>
            <a:r>
              <a:rPr lang="fr-FR" dirty="0" err="1"/>
              <a:t>Enrichment</a:t>
            </a:r>
            <a:r>
              <a:rPr lang="fr-FR" dirty="0"/>
              <a:t> (#2)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2159A-FCFB-480E-9177-51104C935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129680-1E24-41F2-A62D-B9B30DF0F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11</a:t>
            </a:fld>
            <a:endParaRPr lang="es-ES" dirty="0"/>
          </a:p>
        </p:txBody>
      </p:sp>
      <p:sp>
        <p:nvSpPr>
          <p:cNvPr id="15" name="Organigramme : Disque magnétique 14">
            <a:extLst>
              <a:ext uri="{FF2B5EF4-FFF2-40B4-BE49-F238E27FC236}">
                <a16:creationId xmlns:a16="http://schemas.microsoft.com/office/drawing/2014/main" id="{83B4E0F1-9661-4E5D-81E4-B46BB81F3B85}"/>
              </a:ext>
            </a:extLst>
          </p:cNvPr>
          <p:cNvSpPr/>
          <p:nvPr/>
        </p:nvSpPr>
        <p:spPr>
          <a:xfrm>
            <a:off x="3028950" y="1795134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D44BF70-4407-42B5-AC78-C80C6C6DA5DE}"/>
              </a:ext>
            </a:extLst>
          </p:cNvPr>
          <p:cNvSpPr/>
          <p:nvPr/>
        </p:nvSpPr>
        <p:spPr>
          <a:xfrm>
            <a:off x="2789530" y="205138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BIMServer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5D79F807-1D64-4E71-A639-A3DEAF207B95}"/>
              </a:ext>
            </a:extLst>
          </p:cNvPr>
          <p:cNvSpPr/>
          <p:nvPr/>
        </p:nvSpPr>
        <p:spPr>
          <a:xfrm>
            <a:off x="3664859" y="263357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31F0F86-75E2-43A8-9B63-B164DC91ABEB}"/>
              </a:ext>
            </a:extLst>
          </p:cNvPr>
          <p:cNvSpPr/>
          <p:nvPr/>
        </p:nvSpPr>
        <p:spPr>
          <a:xfrm>
            <a:off x="3425440" y="2913138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Triple Store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BIM4Ren</a:t>
            </a:r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38" name="Espace réservé du contenu 10">
            <a:extLst>
              <a:ext uri="{FF2B5EF4-FFF2-40B4-BE49-F238E27FC236}">
                <a16:creationId xmlns:a16="http://schemas.microsoft.com/office/drawing/2014/main" id="{D402462F-BB86-4F33-A01C-E7BF1C72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44" y="3213385"/>
            <a:ext cx="706706" cy="706706"/>
          </a:xfrm>
          <a:prstGeom prst="rect">
            <a:avLst/>
          </a:prstGeom>
        </p:spPr>
      </p:pic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5C9A764-4995-4262-89AA-C2174E15CDE0}"/>
              </a:ext>
            </a:extLst>
          </p:cNvPr>
          <p:cNvSpPr/>
          <p:nvPr/>
        </p:nvSpPr>
        <p:spPr>
          <a:xfrm>
            <a:off x="5239024" y="385982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gbXML</a:t>
            </a:r>
            <a:r>
              <a:rPr lang="fr-FR" sz="1050" dirty="0">
                <a:solidFill>
                  <a:schemeClr val="tx1"/>
                </a:solidFill>
              </a:rPr>
              <a:t> (</a:t>
            </a:r>
            <a:r>
              <a:rPr lang="fr-FR" sz="1050" dirty="0" err="1">
                <a:solidFill>
                  <a:schemeClr val="tx1"/>
                </a:solidFill>
              </a:rPr>
              <a:t>Geometry</a:t>
            </a:r>
            <a:r>
              <a:rPr lang="fr-FR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6D5482A-336B-4605-AF40-F5A9D227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45" y="3201853"/>
            <a:ext cx="766972" cy="230168"/>
          </a:xfrm>
          <a:prstGeom prst="rect">
            <a:avLst/>
          </a:prstGeom>
        </p:spPr>
      </p:pic>
      <p:sp>
        <p:nvSpPr>
          <p:cNvPr id="26" name="Organigramme : Disque magnétique 25">
            <a:extLst>
              <a:ext uri="{FF2B5EF4-FFF2-40B4-BE49-F238E27FC236}">
                <a16:creationId xmlns:a16="http://schemas.microsoft.com/office/drawing/2014/main" id="{8B811954-2FFA-4F90-8B04-61373B0540EB}"/>
              </a:ext>
            </a:extLst>
          </p:cNvPr>
          <p:cNvSpPr/>
          <p:nvPr/>
        </p:nvSpPr>
        <p:spPr>
          <a:xfrm>
            <a:off x="2297746" y="2770991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E0C8F4-5115-4D76-9081-E111AE530902}"/>
              </a:ext>
            </a:extLst>
          </p:cNvPr>
          <p:cNvSpPr/>
          <p:nvPr/>
        </p:nvSpPr>
        <p:spPr>
          <a:xfrm>
            <a:off x="2305580" y="2811173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LodLifter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F5DB5C24-4692-4F80-9EAF-E740D8C1FCE2}"/>
              </a:ext>
            </a:extLst>
          </p:cNvPr>
          <p:cNvSpPr/>
          <p:nvPr/>
        </p:nvSpPr>
        <p:spPr>
          <a:xfrm>
            <a:off x="2466463" y="325332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BE0A42-7EA6-4B3C-B312-F407F478BC25}"/>
              </a:ext>
            </a:extLst>
          </p:cNvPr>
          <p:cNvSpPr/>
          <p:nvPr/>
        </p:nvSpPr>
        <p:spPr>
          <a:xfrm>
            <a:off x="2305580" y="3505769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Catalogue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2286A522-E232-46D4-9594-0C7E2DFDBAE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178187" y="2942331"/>
            <a:ext cx="486673" cy="17397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2114747-3E11-4C80-B692-9B21FEDB2AC4}"/>
              </a:ext>
            </a:extLst>
          </p:cNvPr>
          <p:cNvCxnSpPr>
            <a:cxnSpLocks/>
            <a:stCxn id="34" idx="4"/>
            <a:endCxn id="17" idx="3"/>
          </p:cNvCxnSpPr>
          <p:nvPr/>
        </p:nvCxnSpPr>
        <p:spPr>
          <a:xfrm flipV="1">
            <a:off x="3032970" y="3340277"/>
            <a:ext cx="915143" cy="26639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17C1410-C4D9-4954-A11B-12725539F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37" y="3150635"/>
            <a:ext cx="231134" cy="238970"/>
          </a:xfrm>
          <a:prstGeom prst="rect">
            <a:avLst/>
          </a:prstGeom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5FBB9036-E139-48FE-AB09-94CEBC140EC7}"/>
              </a:ext>
            </a:extLst>
          </p:cNvPr>
          <p:cNvCxnSpPr>
            <a:cxnSpLocks/>
          </p:cNvCxnSpPr>
          <p:nvPr/>
        </p:nvCxnSpPr>
        <p:spPr>
          <a:xfrm flipV="1">
            <a:off x="4252634" y="2811174"/>
            <a:ext cx="420583" cy="2361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73052EBA-839B-4AFF-8EA7-D2587FBFD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536" y="3104129"/>
            <a:ext cx="238167" cy="236149"/>
          </a:xfrm>
          <a:prstGeom prst="rect">
            <a:avLst/>
          </a:prstGeom>
        </p:spPr>
      </p:pic>
      <p:pic>
        <p:nvPicPr>
          <p:cNvPr id="41" name="Espace réservé du contenu 10">
            <a:extLst>
              <a:ext uri="{FF2B5EF4-FFF2-40B4-BE49-F238E27FC236}">
                <a16:creationId xmlns:a16="http://schemas.microsoft.com/office/drawing/2014/main" id="{C43B8990-A797-405E-8D25-AAC969E8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02" y="2530136"/>
            <a:ext cx="566507" cy="566507"/>
          </a:xfrm>
          <a:prstGeom prst="rect">
            <a:avLst/>
          </a:prstGeom>
        </p:spPr>
      </p:pic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0299D03-6C64-4071-8994-F8F3A25C1D40}"/>
              </a:ext>
            </a:extLst>
          </p:cNvPr>
          <p:cNvSpPr/>
          <p:nvPr/>
        </p:nvSpPr>
        <p:spPr>
          <a:xfrm>
            <a:off x="4576858" y="3014069"/>
            <a:ext cx="662167" cy="21446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JoC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88A4BB-707B-455D-8159-5071A16D29DF}"/>
              </a:ext>
            </a:extLst>
          </p:cNvPr>
          <p:cNvSpPr txBox="1"/>
          <p:nvPr/>
        </p:nvSpPr>
        <p:spPr>
          <a:xfrm>
            <a:off x="103341" y="4076192"/>
            <a:ext cx="4388810" cy="15465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1350" dirty="0"/>
              <a:t>Journal of changes:</a:t>
            </a:r>
          </a:p>
          <a:p>
            <a:pPr marL="557213" lvl="1" indent="-214313">
              <a:buFontTx/>
              <a:buChar char="-"/>
            </a:pPr>
            <a:r>
              <a:rPr lang="fr-FR" sz="1350" b="1" dirty="0"/>
              <a:t>File or DB+API?</a:t>
            </a:r>
          </a:p>
          <a:p>
            <a:pPr marL="557213" lvl="1" indent="-214313">
              <a:buFontTx/>
              <a:buChar char="-"/>
            </a:pPr>
            <a:r>
              <a:rPr lang="fr-FR" sz="1350" b="1" dirty="0" err="1"/>
              <a:t>Preference</a:t>
            </a:r>
            <a:r>
              <a:rPr lang="fr-FR" sz="1350" b="1" dirty="0"/>
              <a:t> for DB+API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Specs</a:t>
            </a:r>
            <a:r>
              <a:rPr lang="fr-FR" sz="1350" b="1" dirty="0"/>
              <a:t> on </a:t>
            </a:r>
            <a:r>
              <a:rPr lang="fr-FR" sz="1350" b="1" dirty="0" err="1"/>
              <a:t>JoC</a:t>
            </a:r>
            <a:r>
              <a:rPr lang="fr-FR" sz="1350" b="1" dirty="0"/>
              <a:t> (</a:t>
            </a:r>
            <a:r>
              <a:rPr lang="fr-FR" sz="1350" b="1" dirty="0" err="1"/>
              <a:t>LodLifter</a:t>
            </a:r>
            <a:r>
              <a:rPr lang="fr-FR" sz="1350" b="1" dirty="0"/>
              <a:t> </a:t>
            </a:r>
            <a:r>
              <a:rPr lang="fr-FR" sz="1350" b="1" dirty="0" err="1"/>
              <a:t>capacities</a:t>
            </a:r>
            <a:r>
              <a:rPr lang="fr-FR" sz="1350" b="1" dirty="0"/>
              <a:t>)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/>
              <a:t>SPF Updater dev (update + BCF + report?)</a:t>
            </a:r>
          </a:p>
          <a:p>
            <a:pPr marL="600075" lvl="1" indent="-257175">
              <a:buFont typeface="+mj-lt"/>
              <a:buAutoNum type="arabicPeriod"/>
            </a:pPr>
            <a:r>
              <a:rPr lang="fr-FR" sz="1350" b="1" dirty="0" err="1"/>
              <a:t>Based</a:t>
            </a:r>
            <a:r>
              <a:rPr lang="fr-FR" sz="1350" b="1" dirty="0"/>
              <a:t> on </a:t>
            </a:r>
            <a:r>
              <a:rPr lang="fr-FR" sz="1350" b="1" dirty="0" err="1"/>
              <a:t>JoC</a:t>
            </a:r>
            <a:r>
              <a:rPr lang="fr-FR" sz="1350" b="1" dirty="0"/>
              <a:t>? Or </a:t>
            </a:r>
            <a:r>
              <a:rPr lang="fr-FR" sz="1350" b="1" dirty="0" err="1"/>
              <a:t>based</a:t>
            </a:r>
            <a:r>
              <a:rPr lang="fr-FR" sz="1350" b="1" dirty="0"/>
              <a:t> on </a:t>
            </a:r>
            <a:r>
              <a:rPr lang="fr-FR" sz="1350" b="1" dirty="0" err="1"/>
              <a:t>ifcOwl</a:t>
            </a:r>
            <a:r>
              <a:rPr lang="fr-FR" sz="1350" b="1" dirty="0"/>
              <a:t>?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veGenerator</a:t>
            </a:r>
            <a:endParaRPr lang="fr-FR" sz="1350" b="1" dirty="0"/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8A108C1C-2609-4364-BC13-E0222C52FC82}"/>
              </a:ext>
            </a:extLst>
          </p:cNvPr>
          <p:cNvCxnSpPr>
            <a:cxnSpLocks/>
            <a:stCxn id="41" idx="3"/>
            <a:endCxn id="47" idx="4"/>
          </p:cNvCxnSpPr>
          <p:nvPr/>
        </p:nvCxnSpPr>
        <p:spPr>
          <a:xfrm flipH="1" flipV="1">
            <a:off x="5060592" y="2092716"/>
            <a:ext cx="139617" cy="720674"/>
          </a:xfrm>
          <a:prstGeom prst="bentConnector3">
            <a:avLst>
              <a:gd name="adj1" fmla="val -1228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rganigramme : Disque magnétique 46">
            <a:extLst>
              <a:ext uri="{FF2B5EF4-FFF2-40B4-BE49-F238E27FC236}">
                <a16:creationId xmlns:a16="http://schemas.microsoft.com/office/drawing/2014/main" id="{BE7BB94B-AE3A-40FB-BE9A-C366F4BD74E7}"/>
              </a:ext>
            </a:extLst>
          </p:cNvPr>
          <p:cNvSpPr/>
          <p:nvPr/>
        </p:nvSpPr>
        <p:spPr>
          <a:xfrm>
            <a:off x="4192401" y="1955793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226C887-DAE6-4CF6-91BF-129363E2180C}"/>
              </a:ext>
            </a:extLst>
          </p:cNvPr>
          <p:cNvSpPr/>
          <p:nvPr/>
        </p:nvSpPr>
        <p:spPr>
          <a:xfrm>
            <a:off x="4222252" y="1997441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SPF Updater</a:t>
            </a:r>
            <a:endParaRPr lang="en-GB" sz="1050" b="1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16B06757-1155-4941-97D1-9BB52781ED7B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3664860" y="2092715"/>
            <a:ext cx="527542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 55">
            <a:extLst>
              <a:ext uri="{FF2B5EF4-FFF2-40B4-BE49-F238E27FC236}">
                <a16:creationId xmlns:a16="http://schemas.microsoft.com/office/drawing/2014/main" id="{91056BCF-5FBA-4F01-BE49-1D03DAD03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707" y="2501669"/>
            <a:ext cx="266822" cy="273844"/>
          </a:xfrm>
          <a:prstGeom prst="rect">
            <a:avLst/>
          </a:prstGeom>
        </p:spPr>
      </p:pic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B682DFF5-9191-49A3-96FB-EE21B658D450}"/>
              </a:ext>
            </a:extLst>
          </p:cNvPr>
          <p:cNvCxnSpPr>
            <a:cxnSpLocks/>
            <a:stCxn id="41" idx="3"/>
            <a:endCxn id="63" idx="0"/>
          </p:cNvCxnSpPr>
          <p:nvPr/>
        </p:nvCxnSpPr>
        <p:spPr>
          <a:xfrm>
            <a:off x="5200209" y="2813390"/>
            <a:ext cx="2152086" cy="388463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rganigramme : Disque magnétique 61">
            <a:extLst>
              <a:ext uri="{FF2B5EF4-FFF2-40B4-BE49-F238E27FC236}">
                <a16:creationId xmlns:a16="http://schemas.microsoft.com/office/drawing/2014/main" id="{2BB2CE88-87C9-436B-A1DD-79B4CBA7CEA8}"/>
              </a:ext>
            </a:extLst>
          </p:cNvPr>
          <p:cNvSpPr/>
          <p:nvPr/>
        </p:nvSpPr>
        <p:spPr>
          <a:xfrm>
            <a:off x="6910366" y="3188355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CD8459A-6CD7-4200-9B8B-F08C86719C2F}"/>
              </a:ext>
            </a:extLst>
          </p:cNvPr>
          <p:cNvSpPr/>
          <p:nvPr/>
        </p:nvSpPr>
        <p:spPr>
          <a:xfrm>
            <a:off x="6915992" y="3201853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veGenerator</a:t>
            </a:r>
            <a:endParaRPr lang="en-GB" sz="1050" b="1" dirty="0">
              <a:solidFill>
                <a:schemeClr val="tx1"/>
              </a:solidFill>
            </a:endParaRPr>
          </a:p>
        </p:txBody>
      </p: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3E29458D-EB63-4F4F-B819-CE0B9C845114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040545" y="3333010"/>
            <a:ext cx="875447" cy="3253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903CB29A-01D6-43B6-B477-91AD0E9650D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352295" y="3464167"/>
            <a:ext cx="0" cy="749092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Espace réservé du contenu 10">
            <a:extLst>
              <a:ext uri="{FF2B5EF4-FFF2-40B4-BE49-F238E27FC236}">
                <a16:creationId xmlns:a16="http://schemas.microsoft.com/office/drawing/2014/main" id="{EBAA7766-C860-4FAD-B631-E62C274D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42" y="4185147"/>
            <a:ext cx="706706" cy="706706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4DC76116-1C44-428A-BADF-51DF48A5B329}"/>
              </a:ext>
            </a:extLst>
          </p:cNvPr>
          <p:cNvSpPr/>
          <p:nvPr/>
        </p:nvSpPr>
        <p:spPr>
          <a:xfrm>
            <a:off x="6811734" y="483265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veXML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330860D-7215-4A16-92B6-78F3AB9A3FFC}"/>
              </a:ext>
            </a:extLst>
          </p:cNvPr>
          <p:cNvSpPr txBox="1"/>
          <p:nvPr/>
        </p:nvSpPr>
        <p:spPr>
          <a:xfrm>
            <a:off x="5064676" y="1492919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 be added to earlier workflow!</a:t>
            </a:r>
          </a:p>
        </p:txBody>
      </p:sp>
    </p:spTree>
    <p:extLst>
      <p:ext uri="{BB962C8B-B14F-4D97-AF65-F5344CB8AC3E}">
        <p14:creationId xmlns:p14="http://schemas.microsoft.com/office/powerpoint/2010/main" val="23169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F5DA4-10BA-4DCC-A6EE-DA7B1DB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– Architecture – Reno Scenario (#3)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2159A-FCFB-480E-9177-51104C935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129680-1E24-41F2-A62D-B9B30DF0F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12</a:t>
            </a:fld>
            <a:endParaRPr lang="es-ES" dirty="0"/>
          </a:p>
        </p:txBody>
      </p:sp>
      <p:sp>
        <p:nvSpPr>
          <p:cNvPr id="15" name="Organigramme : Disque magnétique 14">
            <a:extLst>
              <a:ext uri="{FF2B5EF4-FFF2-40B4-BE49-F238E27FC236}">
                <a16:creationId xmlns:a16="http://schemas.microsoft.com/office/drawing/2014/main" id="{83B4E0F1-9661-4E5D-81E4-B46BB81F3B85}"/>
              </a:ext>
            </a:extLst>
          </p:cNvPr>
          <p:cNvSpPr/>
          <p:nvPr/>
        </p:nvSpPr>
        <p:spPr>
          <a:xfrm>
            <a:off x="3028950" y="1795134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D44BF70-4407-42B5-AC78-C80C6C6DA5DE}"/>
              </a:ext>
            </a:extLst>
          </p:cNvPr>
          <p:cNvSpPr/>
          <p:nvPr/>
        </p:nvSpPr>
        <p:spPr>
          <a:xfrm>
            <a:off x="2789530" y="205138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BIMServer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5D79F807-1D64-4E71-A639-A3DEAF207B95}"/>
              </a:ext>
            </a:extLst>
          </p:cNvPr>
          <p:cNvSpPr/>
          <p:nvPr/>
        </p:nvSpPr>
        <p:spPr>
          <a:xfrm>
            <a:off x="3664859" y="263357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31F0F86-75E2-43A8-9B63-B164DC91ABEB}"/>
              </a:ext>
            </a:extLst>
          </p:cNvPr>
          <p:cNvSpPr/>
          <p:nvPr/>
        </p:nvSpPr>
        <p:spPr>
          <a:xfrm>
            <a:off x="3425440" y="2913138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Triple Store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BIM4Ren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6" name="Organigramme : Disque magnétique 25">
            <a:extLst>
              <a:ext uri="{FF2B5EF4-FFF2-40B4-BE49-F238E27FC236}">
                <a16:creationId xmlns:a16="http://schemas.microsoft.com/office/drawing/2014/main" id="{8B811954-2FFA-4F90-8B04-61373B0540EB}"/>
              </a:ext>
            </a:extLst>
          </p:cNvPr>
          <p:cNvSpPr/>
          <p:nvPr/>
        </p:nvSpPr>
        <p:spPr>
          <a:xfrm>
            <a:off x="2297746" y="2770991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E0C8F4-5115-4D76-9081-E111AE530902}"/>
              </a:ext>
            </a:extLst>
          </p:cNvPr>
          <p:cNvSpPr/>
          <p:nvPr/>
        </p:nvSpPr>
        <p:spPr>
          <a:xfrm>
            <a:off x="2305580" y="2811173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LodLifter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F5DB5C24-4692-4F80-9EAF-E740D8C1FCE2}"/>
              </a:ext>
            </a:extLst>
          </p:cNvPr>
          <p:cNvSpPr/>
          <p:nvPr/>
        </p:nvSpPr>
        <p:spPr>
          <a:xfrm>
            <a:off x="2466463" y="325332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BE0A42-7EA6-4B3C-B312-F407F478BC25}"/>
              </a:ext>
            </a:extLst>
          </p:cNvPr>
          <p:cNvSpPr/>
          <p:nvPr/>
        </p:nvSpPr>
        <p:spPr>
          <a:xfrm>
            <a:off x="2305580" y="3505769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Catalogue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2286A522-E232-46D4-9594-0C7E2DFDBAE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178187" y="2942331"/>
            <a:ext cx="486673" cy="17397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2114747-3E11-4C80-B692-9B21FEDB2AC4}"/>
              </a:ext>
            </a:extLst>
          </p:cNvPr>
          <p:cNvCxnSpPr>
            <a:cxnSpLocks/>
            <a:stCxn id="34" idx="4"/>
            <a:endCxn id="17" idx="3"/>
          </p:cNvCxnSpPr>
          <p:nvPr/>
        </p:nvCxnSpPr>
        <p:spPr>
          <a:xfrm flipV="1">
            <a:off x="3032970" y="3340277"/>
            <a:ext cx="915143" cy="26639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17C1410-C4D9-4954-A11B-12725539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37" y="3150635"/>
            <a:ext cx="231134" cy="238970"/>
          </a:xfrm>
          <a:prstGeom prst="rect">
            <a:avLst/>
          </a:prstGeom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5FBB9036-E139-48FE-AB09-94CEBC140EC7}"/>
              </a:ext>
            </a:extLst>
          </p:cNvPr>
          <p:cNvCxnSpPr>
            <a:cxnSpLocks/>
          </p:cNvCxnSpPr>
          <p:nvPr/>
        </p:nvCxnSpPr>
        <p:spPr>
          <a:xfrm flipV="1">
            <a:off x="4252634" y="2811174"/>
            <a:ext cx="420583" cy="2361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73052EBA-839B-4AFF-8EA7-D2587FBF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36" y="3104129"/>
            <a:ext cx="238167" cy="236149"/>
          </a:xfrm>
          <a:prstGeom prst="rect">
            <a:avLst/>
          </a:prstGeom>
        </p:spPr>
      </p:pic>
      <p:pic>
        <p:nvPicPr>
          <p:cNvPr id="41" name="Espace réservé du contenu 10">
            <a:extLst>
              <a:ext uri="{FF2B5EF4-FFF2-40B4-BE49-F238E27FC236}">
                <a16:creationId xmlns:a16="http://schemas.microsoft.com/office/drawing/2014/main" id="{C43B8990-A797-405E-8D25-AAC969E88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2" y="2530136"/>
            <a:ext cx="566507" cy="566507"/>
          </a:xfrm>
          <a:prstGeom prst="rect">
            <a:avLst/>
          </a:prstGeom>
        </p:spPr>
      </p:pic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0299D03-6C64-4071-8994-F8F3A25C1D40}"/>
              </a:ext>
            </a:extLst>
          </p:cNvPr>
          <p:cNvSpPr/>
          <p:nvPr/>
        </p:nvSpPr>
        <p:spPr>
          <a:xfrm>
            <a:off x="4576858" y="3014069"/>
            <a:ext cx="728559" cy="32620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RenoScen</a:t>
            </a:r>
            <a:r>
              <a:rPr lang="fr-FR" sz="1050" b="1" dirty="0">
                <a:solidFill>
                  <a:schemeClr val="tx1"/>
                </a:solidFill>
              </a:rPr>
              <a:t> + </a:t>
            </a:r>
            <a:r>
              <a:rPr lang="fr-FR" sz="1050" b="1" dirty="0" err="1">
                <a:solidFill>
                  <a:schemeClr val="tx1"/>
                </a:solidFill>
              </a:rPr>
              <a:t>JoC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88A4BB-707B-455D-8159-5071A16D29DF}"/>
              </a:ext>
            </a:extLst>
          </p:cNvPr>
          <p:cNvSpPr txBox="1"/>
          <p:nvPr/>
        </p:nvSpPr>
        <p:spPr>
          <a:xfrm>
            <a:off x="93179" y="3993660"/>
            <a:ext cx="5851172" cy="196207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1350" dirty="0"/>
              <a:t>Need update on </a:t>
            </a:r>
            <a:r>
              <a:rPr lang="fr-FR" sz="1350" dirty="0" err="1"/>
              <a:t>BIMServer</a:t>
            </a:r>
            <a:r>
              <a:rPr lang="fr-FR" sz="1350" dirty="0"/>
              <a:t>?</a:t>
            </a:r>
          </a:p>
          <a:p>
            <a:pPr marL="557213" lvl="1" indent="-214313">
              <a:buFontTx/>
              <a:buChar char="-"/>
            </a:pPr>
            <a:r>
              <a:rPr lang="fr-FR" sz="1350" b="1" dirty="0"/>
              <a:t>Not </a:t>
            </a:r>
            <a:r>
              <a:rPr lang="fr-FR" sz="1350" b="1" dirty="0" err="1"/>
              <a:t>automatic</a:t>
            </a:r>
            <a:r>
              <a:rPr lang="fr-FR" sz="1350" b="1" dirty="0"/>
              <a:t> – </a:t>
            </a:r>
            <a:r>
              <a:rPr lang="fr-FR" sz="1350" b="1" dirty="0" err="1"/>
              <a:t>only</a:t>
            </a:r>
            <a:r>
              <a:rPr lang="fr-FR" sz="1350" b="1" dirty="0"/>
              <a:t> on the final </a:t>
            </a:r>
            <a:r>
              <a:rPr lang="fr-FR" sz="1350" b="1" dirty="0" err="1"/>
              <a:t>selected</a:t>
            </a:r>
            <a:r>
              <a:rPr lang="fr-FR" sz="1350" b="1" dirty="0"/>
              <a:t> scenario</a:t>
            </a:r>
          </a:p>
          <a:p>
            <a:pPr marL="557213" lvl="1" indent="-214313">
              <a:buFontTx/>
              <a:buChar char="-"/>
            </a:pPr>
            <a:r>
              <a:rPr lang="fr-FR" sz="1350" b="1" dirty="0"/>
              <a:t>Store all scenarios in triple store as building </a:t>
            </a:r>
            <a:r>
              <a:rPr lang="fr-FR" sz="1350" b="1" dirty="0" err="1"/>
              <a:t>models</a:t>
            </a:r>
            <a:r>
              <a:rPr lang="fr-FR" sz="1350" b="1" dirty="0"/>
              <a:t>?</a:t>
            </a:r>
          </a:p>
          <a:p>
            <a:pPr marL="214313" indent="-214313">
              <a:buFontTx/>
              <a:buChar char="-"/>
            </a:pPr>
            <a:r>
              <a:rPr lang="fr-FR" sz="1350" b="1" dirty="0"/>
              <a:t>Need a ‘</a:t>
            </a:r>
            <a:r>
              <a:rPr lang="fr-FR" sz="1350" b="1" dirty="0" err="1"/>
              <a:t>Renovation</a:t>
            </a:r>
            <a:r>
              <a:rPr lang="fr-FR" sz="1350" b="1" dirty="0"/>
              <a:t>’ mode in </a:t>
            </a:r>
            <a:r>
              <a:rPr lang="fr-FR" sz="1350" b="1" dirty="0" err="1"/>
              <a:t>LodLifter</a:t>
            </a:r>
            <a:endParaRPr lang="fr-FR" sz="1350" b="1" dirty="0"/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Specs</a:t>
            </a:r>
            <a:r>
              <a:rPr lang="fr-FR" sz="1350" b="1" dirty="0"/>
              <a:t> on </a:t>
            </a:r>
            <a:r>
              <a:rPr lang="fr-FR" sz="1350" b="1" dirty="0" err="1"/>
              <a:t>RenoScen</a:t>
            </a:r>
            <a:r>
              <a:rPr lang="fr-FR" sz="1350" b="1" dirty="0"/>
              <a:t> (</a:t>
            </a:r>
            <a:r>
              <a:rPr lang="fr-FR" sz="1350" b="1" dirty="0" err="1"/>
              <a:t>from</a:t>
            </a:r>
            <a:r>
              <a:rPr lang="fr-FR" sz="1350" b="1" dirty="0"/>
              <a:t> NBK+IES+TEC – </a:t>
            </a:r>
            <a:r>
              <a:rPr lang="fr-FR" sz="1350" b="1" dirty="0" err="1"/>
              <a:t>validate</a:t>
            </a:r>
            <a:r>
              <a:rPr lang="fr-FR" sz="1350" b="1" dirty="0"/>
              <a:t> </a:t>
            </a:r>
            <a:r>
              <a:rPr lang="fr-FR" sz="1350" b="1" dirty="0" err="1"/>
              <a:t>with</a:t>
            </a:r>
            <a:r>
              <a:rPr lang="fr-FR" sz="1350" b="1" dirty="0"/>
              <a:t> CSTB)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vsScenarioGenerator</a:t>
            </a:r>
            <a:endParaRPr lang="fr-FR" sz="1350" b="1" dirty="0"/>
          </a:p>
          <a:p>
            <a:pPr marL="600075" lvl="1" indent="-257175">
              <a:buFont typeface="+mj-lt"/>
              <a:buAutoNum type="arabicPeriod"/>
            </a:pPr>
            <a:r>
              <a:rPr lang="fr-FR" sz="1350" b="1" dirty="0" err="1"/>
              <a:t>Based</a:t>
            </a:r>
            <a:r>
              <a:rPr lang="fr-FR" sz="1350" b="1" dirty="0"/>
              <a:t> on catalogue</a:t>
            </a:r>
          </a:p>
          <a:p>
            <a:pPr marL="600075" lvl="1" indent="-257175">
              <a:buFont typeface="+mj-lt"/>
              <a:buAutoNum type="arabicPeriod"/>
            </a:pPr>
            <a:r>
              <a:rPr lang="fr-FR" sz="1350" b="1" dirty="0"/>
              <a:t>Can </a:t>
            </a:r>
            <a:r>
              <a:rPr lang="fr-FR" sz="1350" b="1" dirty="0" err="1"/>
              <a:t>be</a:t>
            </a:r>
            <a:r>
              <a:rPr lang="fr-FR" sz="1350" b="1" dirty="0"/>
              <a:t> </a:t>
            </a:r>
            <a:r>
              <a:rPr lang="fr-FR" sz="1350" b="1" dirty="0" err="1"/>
              <a:t>encapsulated</a:t>
            </a:r>
            <a:r>
              <a:rPr lang="fr-FR" sz="1350" b="1" dirty="0"/>
              <a:t> in a </a:t>
            </a:r>
            <a:r>
              <a:rPr lang="fr-FR" sz="1350" b="1" dirty="0" err="1"/>
              <a:t>series</a:t>
            </a:r>
            <a:r>
              <a:rPr lang="fr-FR" sz="1350" b="1" dirty="0"/>
              <a:t> of Bot </a:t>
            </a:r>
            <a:r>
              <a:rPr lang="fr-FR" sz="1350" b="1" dirty="0" err="1"/>
              <a:t>triggered</a:t>
            </a:r>
            <a:r>
              <a:rPr lang="fr-FR" sz="1350" b="1" dirty="0"/>
              <a:t> by Maestro Bot (validation + </a:t>
            </a:r>
            <a:r>
              <a:rPr lang="fr-FR" sz="1350" b="1" dirty="0" err="1"/>
              <a:t>ScenarioGen</a:t>
            </a:r>
            <a:r>
              <a:rPr lang="fr-FR" sz="1350" b="1" dirty="0"/>
              <a:t> + IESVE + </a:t>
            </a:r>
            <a:r>
              <a:rPr lang="fr-FR" sz="1350" b="1" dirty="0" err="1"/>
              <a:t>ScenCompare</a:t>
            </a:r>
            <a:r>
              <a:rPr lang="fr-FR" sz="1350" b="1" dirty="0"/>
              <a:t>)</a:t>
            </a: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8A108C1C-2609-4364-BC13-E0222C52FC82}"/>
              </a:ext>
            </a:extLst>
          </p:cNvPr>
          <p:cNvCxnSpPr>
            <a:cxnSpLocks/>
            <a:stCxn id="41" idx="3"/>
            <a:endCxn id="47" idx="4"/>
          </p:cNvCxnSpPr>
          <p:nvPr/>
        </p:nvCxnSpPr>
        <p:spPr>
          <a:xfrm flipH="1" flipV="1">
            <a:off x="5060592" y="2092716"/>
            <a:ext cx="139617" cy="720674"/>
          </a:xfrm>
          <a:prstGeom prst="bentConnector3">
            <a:avLst>
              <a:gd name="adj1" fmla="val -1228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rganigramme : Disque magnétique 46">
            <a:extLst>
              <a:ext uri="{FF2B5EF4-FFF2-40B4-BE49-F238E27FC236}">
                <a16:creationId xmlns:a16="http://schemas.microsoft.com/office/drawing/2014/main" id="{BE7BB94B-AE3A-40FB-BE9A-C366F4BD74E7}"/>
              </a:ext>
            </a:extLst>
          </p:cNvPr>
          <p:cNvSpPr/>
          <p:nvPr/>
        </p:nvSpPr>
        <p:spPr>
          <a:xfrm>
            <a:off x="4192401" y="1955793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226C887-DAE6-4CF6-91BF-129363E2180C}"/>
              </a:ext>
            </a:extLst>
          </p:cNvPr>
          <p:cNvSpPr/>
          <p:nvPr/>
        </p:nvSpPr>
        <p:spPr>
          <a:xfrm>
            <a:off x="4222252" y="1997441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SPF Updater</a:t>
            </a:r>
            <a:endParaRPr lang="en-GB" sz="1050" b="1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16B06757-1155-4941-97D1-9BB52781ED7B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3664860" y="2092715"/>
            <a:ext cx="527542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 55">
            <a:extLst>
              <a:ext uri="{FF2B5EF4-FFF2-40B4-BE49-F238E27FC236}">
                <a16:creationId xmlns:a16="http://schemas.microsoft.com/office/drawing/2014/main" id="{91056BCF-5FBA-4F01-BE49-1D03DAD03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707" y="2501669"/>
            <a:ext cx="266822" cy="273844"/>
          </a:xfrm>
          <a:prstGeom prst="rect">
            <a:avLst/>
          </a:prstGeom>
        </p:spPr>
      </p:pic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B682DFF5-9191-49A3-96FB-EE21B658D450}"/>
              </a:ext>
            </a:extLst>
          </p:cNvPr>
          <p:cNvCxnSpPr>
            <a:cxnSpLocks/>
            <a:stCxn id="41" idx="3"/>
            <a:endCxn id="63" idx="0"/>
          </p:cNvCxnSpPr>
          <p:nvPr/>
        </p:nvCxnSpPr>
        <p:spPr>
          <a:xfrm>
            <a:off x="5200209" y="2813390"/>
            <a:ext cx="2396119" cy="388463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rganigramme : Disque magnétique 61">
            <a:extLst>
              <a:ext uri="{FF2B5EF4-FFF2-40B4-BE49-F238E27FC236}">
                <a16:creationId xmlns:a16="http://schemas.microsoft.com/office/drawing/2014/main" id="{2BB2CE88-87C9-436B-A1DD-79B4CBA7CEA8}"/>
              </a:ext>
            </a:extLst>
          </p:cNvPr>
          <p:cNvSpPr/>
          <p:nvPr/>
        </p:nvSpPr>
        <p:spPr>
          <a:xfrm>
            <a:off x="6910366" y="3188355"/>
            <a:ext cx="1309313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CD8459A-6CD7-4200-9B8B-F08C86719C2F}"/>
              </a:ext>
            </a:extLst>
          </p:cNvPr>
          <p:cNvSpPr/>
          <p:nvPr/>
        </p:nvSpPr>
        <p:spPr>
          <a:xfrm>
            <a:off x="6915991" y="3201853"/>
            <a:ext cx="1360673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veScenarioGenerator</a:t>
            </a:r>
            <a:endParaRPr lang="en-GB" sz="1050" b="1" dirty="0">
              <a:solidFill>
                <a:schemeClr val="tx1"/>
              </a:solidFill>
            </a:endParaRPr>
          </a:p>
        </p:txBody>
      </p:sp>
      <p:pic>
        <p:nvPicPr>
          <p:cNvPr id="71" name="Espace réservé du contenu 10">
            <a:extLst>
              <a:ext uri="{FF2B5EF4-FFF2-40B4-BE49-F238E27FC236}">
                <a16:creationId xmlns:a16="http://schemas.microsoft.com/office/drawing/2014/main" id="{EBAA7766-C860-4FAD-B631-E62C274D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42" y="4185147"/>
            <a:ext cx="706706" cy="706706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4DC76116-1C44-428A-BADF-51DF48A5B329}"/>
              </a:ext>
            </a:extLst>
          </p:cNvPr>
          <p:cNvSpPr/>
          <p:nvPr/>
        </p:nvSpPr>
        <p:spPr>
          <a:xfrm>
            <a:off x="6811734" y="4891603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veXML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D78FD208-E8CD-4DC8-BBDA-FC98C89CE412}"/>
              </a:ext>
            </a:extLst>
          </p:cNvPr>
          <p:cNvCxnSpPr>
            <a:cxnSpLocks/>
            <a:stCxn id="71" idx="0"/>
            <a:endCxn id="63" idx="1"/>
          </p:cNvCxnSpPr>
          <p:nvPr/>
        </p:nvCxnSpPr>
        <p:spPr>
          <a:xfrm rot="16200000" flipV="1">
            <a:off x="6708076" y="3540927"/>
            <a:ext cx="852137" cy="436304"/>
          </a:xfrm>
          <a:prstGeom prst="bentConnector4">
            <a:avLst>
              <a:gd name="adj1" fmla="val 7587"/>
              <a:gd name="adj2" fmla="val 270283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BF680D5E-1B1E-4C62-9C30-D47A80405BB5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8219678" y="3325277"/>
            <a:ext cx="480569" cy="93407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Espace réservé du contenu 10">
            <a:extLst>
              <a:ext uri="{FF2B5EF4-FFF2-40B4-BE49-F238E27FC236}">
                <a16:creationId xmlns:a16="http://schemas.microsoft.com/office/drawing/2014/main" id="{6C9129AE-986E-4390-BB9B-DAD22305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15" y="4190987"/>
            <a:ext cx="706706" cy="706706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9F1CD01-B87E-405D-8170-72AB6AB37099}"/>
              </a:ext>
            </a:extLst>
          </p:cNvPr>
          <p:cNvSpPr/>
          <p:nvPr/>
        </p:nvSpPr>
        <p:spPr>
          <a:xfrm>
            <a:off x="8174795" y="4904320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JSON IES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D3CC1938-3005-40DE-8251-DFFC78729EC2}"/>
              </a:ext>
            </a:extLst>
          </p:cNvPr>
          <p:cNvCxnSpPr>
            <a:cxnSpLocks/>
          </p:cNvCxnSpPr>
          <p:nvPr/>
        </p:nvCxnSpPr>
        <p:spPr>
          <a:xfrm flipV="1">
            <a:off x="3038597" y="3227276"/>
            <a:ext cx="3871768" cy="594611"/>
          </a:xfrm>
          <a:prstGeom prst="bentConnector3">
            <a:avLst>
              <a:gd name="adj1" fmla="val 6094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900972A4-5121-425A-BCB1-6D5051C2E18C}"/>
              </a:ext>
            </a:extLst>
          </p:cNvPr>
          <p:cNvSpPr txBox="1"/>
          <p:nvPr/>
        </p:nvSpPr>
        <p:spPr>
          <a:xfrm>
            <a:off x="5587584" y="1759266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 be added to earlier workflow!</a:t>
            </a:r>
          </a:p>
        </p:txBody>
      </p:sp>
    </p:spTree>
    <p:extLst>
      <p:ext uri="{BB962C8B-B14F-4D97-AF65-F5344CB8AC3E}">
        <p14:creationId xmlns:p14="http://schemas.microsoft.com/office/powerpoint/2010/main" val="4331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D9851-1858-49D3-A6AA-60A4CF8B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by Jyrki /1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FE2DB6A-EFBD-4C09-847C-3DAF27D5AB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pic>
        <p:nvPicPr>
          <p:cNvPr id="1026" name="Picture 12">
            <a:extLst>
              <a:ext uri="{FF2B5EF4-FFF2-40B4-BE49-F238E27FC236}">
                <a16:creationId xmlns:a16="http://schemas.microsoft.com/office/drawing/2014/main" id="{48622407-E0C9-4C20-BA01-10292550F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6" y="1376523"/>
            <a:ext cx="8731807" cy="466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3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41D13-31CB-46EE-96B9-ECE0E477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by Jyrki /2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229DBB-8F82-4C92-AC8A-9A26FB00A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pic>
        <p:nvPicPr>
          <p:cNvPr id="2050" name="Picture 11">
            <a:extLst>
              <a:ext uri="{FF2B5EF4-FFF2-40B4-BE49-F238E27FC236}">
                <a16:creationId xmlns:a16="http://schemas.microsoft.com/office/drawing/2014/main" id="{875B3100-F1E4-4BD5-BE83-10977247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6" y="1509013"/>
            <a:ext cx="8861196" cy="45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BF42C-1B78-453A-B35D-CB947C74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bigger picture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45998-27E5-40E8-991C-2C06584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BPMN workflows by AEC3 (Matthias)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D3621E-4A9D-458D-A9DF-4F2F0E2E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3A7DD3-329B-47C0-97BD-88CD236D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15</a:t>
            </a:fld>
            <a:r>
              <a:rPr lang="en-GB"/>
              <a:t> | BIM4REN WP4 Architecture &amp;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6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BFE2D-D3E4-4818-876F-F156B6E6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10" y="1101132"/>
            <a:ext cx="8054114" cy="720000"/>
          </a:xfrm>
        </p:spPr>
        <p:txBody>
          <a:bodyPr/>
          <a:lstStyle/>
          <a:p>
            <a:r>
              <a:rPr lang="en-GB" dirty="0" err="1"/>
              <a:t>Overal</a:t>
            </a:r>
            <a:r>
              <a:rPr lang="en-GB" dirty="0"/>
              <a:t> workflow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1DBD02-9969-419F-A63F-075427A2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F5701C-BC44-44B4-8958-964DDC7C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16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D1F0FB6-B6B0-4E72-AE36-BB6318E4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" y="1702800"/>
            <a:ext cx="8481060" cy="44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2B0E9-C846-4176-8DFF-8FA6A63D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to be adapted!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77E2CD-0CA7-45F8-B023-E647ED87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1519-0C20-4594-BC6A-C5BC5219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17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089E251-51F0-4AE8-864E-9084503E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2620063"/>
            <a:ext cx="7463903" cy="31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A893-F8CB-40EE-9A97-E9EF0984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workflow view with B-BEST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DB1E5A-0AE0-45E6-B2F6-B83B06C2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B5B475-58D4-4341-BC22-49CB1737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06270B9-35E6-44D1-9FA4-95B36E03790F}" type="slidenum">
              <a:rPr lang="en-GB" smtClean="0"/>
              <a:t>18</a:t>
            </a:fld>
            <a:r>
              <a:rPr lang="en-GB" dirty="0"/>
              <a:t> | BIM4REN WP4 Architecture &amp; Workflow</a:t>
            </a:r>
          </a:p>
        </p:txBody>
      </p:sp>
      <p:pic>
        <p:nvPicPr>
          <p:cNvPr id="1026" name="Picture 25">
            <a:extLst>
              <a:ext uri="{FF2B5EF4-FFF2-40B4-BE49-F238E27FC236}">
                <a16:creationId xmlns:a16="http://schemas.microsoft.com/office/drawing/2014/main" id="{6D26D344-5EF6-4A9D-87CE-290059E4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03" y="2532734"/>
            <a:ext cx="5589587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8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7F722-5410-42E6-A9FB-8C583B66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 4 Planning - Team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1648FE-45B5-45EA-83BF-6EFD968C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849080"/>
            <a:ext cx="8899748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200" b="1" dirty="0"/>
              <a:t>PARTNER		PM	Contacts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TNO (NL)		18	Michel Böhms (WPL), Tim Dijkmans, Shang Jen Wang, Thomas Krijnen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CSTB (FR)	17	Bruno </a:t>
            </a:r>
            <a:r>
              <a:rPr lang="en-GB" sz="1200" dirty="0" err="1"/>
              <a:t>Fies</a:t>
            </a:r>
            <a:r>
              <a:rPr lang="en-GB" sz="1200" dirty="0"/>
              <a:t>, Nicolas </a:t>
            </a:r>
            <a:r>
              <a:rPr lang="en-GB" sz="1200" dirty="0" err="1"/>
              <a:t>Pastorelly</a:t>
            </a:r>
            <a:r>
              <a:rPr lang="en-GB" sz="1200" dirty="0"/>
              <a:t>, Nicolas Bus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RWTH (DE)	14	Jakob Beetz, Jyrki Oraskari, Madhumitha Senthilvel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NBK (FR)		4	Pierre </a:t>
            </a:r>
            <a:r>
              <a:rPr lang="en-GB" sz="1200" dirty="0" err="1"/>
              <a:t>Bourreau</a:t>
            </a:r>
            <a:endParaRPr lang="en-GB" sz="1200" dirty="0"/>
          </a:p>
          <a:p>
            <a:pPr>
              <a:lnSpc>
                <a:spcPct val="100000"/>
              </a:lnSpc>
            </a:pPr>
            <a:r>
              <a:rPr lang="en-GB" sz="1200" dirty="0"/>
              <a:t>AEC3 (DE)	2	Matthias Weise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EKO (UK)		2	Piers Larkman, Emre </a:t>
            </a:r>
            <a:r>
              <a:rPr lang="en-GB" sz="1200" dirty="0" err="1"/>
              <a:t>Yontem</a:t>
            </a:r>
            <a:endParaRPr lang="en-GB" sz="1200" dirty="0"/>
          </a:p>
          <a:p>
            <a:pPr>
              <a:lnSpc>
                <a:spcPct val="100000"/>
              </a:lnSpc>
            </a:pPr>
            <a:r>
              <a:rPr lang="en-GB" sz="1200" dirty="0"/>
              <a:t>EBIM (FR)		4	(link with </a:t>
            </a:r>
            <a:r>
              <a:rPr lang="en-GB" sz="1200" dirty="0" err="1"/>
              <a:t>ifc</a:t>
            </a:r>
            <a:r>
              <a:rPr lang="en-GB" sz="1200" dirty="0"/>
              <a:t> to </a:t>
            </a:r>
            <a:r>
              <a:rPr lang="en-GB" sz="1200" dirty="0" err="1"/>
              <a:t>gbXML</a:t>
            </a:r>
            <a:r>
              <a:rPr lang="en-GB" sz="1200" dirty="0"/>
              <a:t> translation/conversion)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TEC (SP)		4	(link with parametric GIS to IFC tool)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TERM (RO)	3	(link with HVAC modelling)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8147B55-7669-4912-8FE3-759F8C3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F6FB4F-65A2-4610-AA20-4CF04F33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D39F526-FB5C-464C-ADB4-6F686A8A91C4}" type="slidenum">
              <a:rPr lang="en-GB" smtClean="0"/>
              <a:t>19</a:t>
            </a:fld>
            <a:r>
              <a:rPr lang="en-GB" dirty="0"/>
              <a:t> | BIM4REN WP4 Architecture &amp; Workflow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2668545-E972-4C9E-87BB-A3F9DB3C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1" y="3940155"/>
            <a:ext cx="3802743" cy="21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6AF929-6802-43B5-A171-4E32D52F2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97756"/>
              </p:ext>
            </p:extLst>
          </p:nvPr>
        </p:nvGraphicFramePr>
        <p:xfrm>
          <a:off x="464388" y="1463767"/>
          <a:ext cx="8238309" cy="4890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C706F90-724E-4970-ADBF-B2A80C52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Typical Renovation workflow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3F7CC-5FDC-4DB5-99DB-5C477086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4ADD-29E2-4DF8-AFAB-07B2A670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A870D59-5EC3-4980-9E9A-5F314CE9E049}" type="slidenum">
              <a:rPr lang="en-GB" smtClean="0"/>
              <a:t>2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32B7009C-FBE1-4062-B1F1-F4BF65F15B6F}"/>
              </a:ext>
            </a:extLst>
          </p:cNvPr>
          <p:cNvSpPr/>
          <p:nvPr/>
        </p:nvSpPr>
        <p:spPr>
          <a:xfrm>
            <a:off x="3129699" y="2516957"/>
            <a:ext cx="4336330" cy="2998243"/>
          </a:xfrm>
          <a:prstGeom prst="ellipse">
            <a:avLst/>
          </a:prstGeom>
          <a:solidFill>
            <a:srgbClr val="ED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D687F90-FBEB-42BD-AA42-180CE1CB4991}"/>
              </a:ext>
            </a:extLst>
          </p:cNvPr>
          <p:cNvSpPr txBox="1"/>
          <p:nvPr/>
        </p:nvSpPr>
        <p:spPr>
          <a:xfrm>
            <a:off x="4741682" y="56000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WP4 Scope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B1D632A-A0D1-4704-8B25-2AC5F1F1EBB7}"/>
              </a:ext>
            </a:extLst>
          </p:cNvPr>
          <p:cNvSpPr txBox="1"/>
          <p:nvPr/>
        </p:nvSpPr>
        <p:spPr>
          <a:xfrm>
            <a:off x="2933700" y="519320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“IFC-IN”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57C899-5A00-4D51-A2E4-56363983FD53}"/>
              </a:ext>
            </a:extLst>
          </p:cNvPr>
          <p:cNvSpPr txBox="1"/>
          <p:nvPr/>
        </p:nvSpPr>
        <p:spPr>
          <a:xfrm>
            <a:off x="8164086" y="5213363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“KPI-OUT”</a:t>
            </a:r>
          </a:p>
        </p:txBody>
      </p:sp>
    </p:spTree>
    <p:extLst>
      <p:ext uri="{BB962C8B-B14F-4D97-AF65-F5344CB8AC3E}">
        <p14:creationId xmlns:p14="http://schemas.microsoft.com/office/powerpoint/2010/main" val="7459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9D346-7116-420F-A59D-62A755EA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44" y="1047075"/>
            <a:ext cx="8054114" cy="720000"/>
          </a:xfrm>
        </p:spPr>
        <p:txBody>
          <a:bodyPr/>
          <a:lstStyle/>
          <a:p>
            <a:r>
              <a:rPr lang="en-GB" dirty="0"/>
              <a:t>Planning /2</a:t>
            </a:r>
            <a:br>
              <a:rPr lang="en-GB" dirty="0"/>
            </a:br>
            <a:r>
              <a:rPr lang="en-GB" sz="2000" dirty="0"/>
              <a:t>BIM4ren-WP4 email/telcon list for key partners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969D4C-66F6-43C7-8D78-5CB10B4A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10" y="2159648"/>
            <a:ext cx="8054114" cy="418215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michel.bohms@tno.nl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tim.dijkmans@tno.nl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mail@thomaskrijnen.com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shang_jen.wang@tno.nl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bruno.fies@cstb.fr</a:t>
            </a:r>
            <a:r>
              <a:rPr lang="en-GB" sz="1600" dirty="0"/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nicolas.pastorelly@cstb.fr</a:t>
            </a:r>
            <a:r>
              <a:rPr lang="en-GB" sz="1600" dirty="0"/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nicolas.bus@cstb.fr</a:t>
            </a:r>
            <a:r>
              <a:rPr lang="en-GB" sz="1600" dirty="0"/>
              <a:t> </a:t>
            </a:r>
            <a:endParaRPr lang="en-GB" sz="1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j.beetz@caad.arch.rwth-aachen.de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Jyrki.Oraskari@dc.rwth-aachen.de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senthilvel@caad.arch.rwth-aachen.de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pbourreau@nobatek.inef4.com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mw@aec3.de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emre.yontem@ekodenge.com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piers.larkman@ekodenge.com</a:t>
            </a: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B8210E-0779-42DE-B8FA-66B0AC0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C2E742-508E-4C4B-BF21-71D7C4BC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9F11B6E-DC18-420C-A30A-F821AB13AAF0}" type="slidenum">
              <a:rPr lang="en-GB" smtClean="0"/>
              <a:t>20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6599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E350D-F45F-4E3F-8EB7-FD2ACB4C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227678"/>
            <a:ext cx="8054114" cy="720000"/>
          </a:xfrm>
        </p:spPr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67373B-C50B-42FD-9DEE-9EB52842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835022"/>
            <a:ext cx="8465594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T4.1 </a:t>
            </a:r>
            <a:r>
              <a:rPr lang="en-GB" dirty="0" err="1"/>
              <a:t>BIMServer</a:t>
            </a:r>
            <a:r>
              <a:rPr lang="en-GB" dirty="0"/>
              <a:t> extensions (TNO &amp; RWTH,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D4.1 &amp; D4.2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endParaRPr lang="en-GB" sz="1200" dirty="0"/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Develop IFC to LD</a:t>
            </a:r>
            <a:r>
              <a:rPr lang="en-GB" sz="1200" b="1" dirty="0">
                <a:solidFill>
                  <a:srgbClr val="00B050"/>
                </a:solidFill>
              </a:rPr>
              <a:t> </a:t>
            </a:r>
            <a:r>
              <a:rPr lang="en-GB" sz="1200" dirty="0"/>
              <a:t>transformers as BIM bots </a:t>
            </a:r>
            <a:r>
              <a:rPr lang="en-GB" sz="1200" dirty="0">
                <a:solidFill>
                  <a:srgbClr val="FF0000"/>
                </a:solidFill>
              </a:rPr>
              <a:t>[RWTH/Jyrki]</a:t>
            </a:r>
            <a:endParaRPr lang="en-GB" sz="1200" dirty="0"/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Actualise invocation &amp; I/O BIMserver bot according to WP2 spec + arrays/packages </a:t>
            </a:r>
            <a:r>
              <a:rPr lang="en-GB" sz="1200" dirty="0">
                <a:solidFill>
                  <a:srgbClr val="FF0000"/>
                </a:solidFill>
              </a:rPr>
              <a:t>[TNO/Ruben, done]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Deploy in AWS/KROQI, as docker container involving Open API </a:t>
            </a:r>
            <a:r>
              <a:rPr lang="en-GB" sz="1200" dirty="0">
                <a:solidFill>
                  <a:srgbClr val="FF0000"/>
                </a:solidFill>
              </a:rPr>
              <a:t>[RWTH/Jyrki]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Define/implement</a:t>
            </a:r>
            <a:r>
              <a:rPr lang="en-GB" sz="1200" b="1" dirty="0"/>
              <a:t> B4R-DM ontology </a:t>
            </a:r>
            <a:r>
              <a:rPr lang="en-GB" sz="1200" dirty="0">
                <a:solidFill>
                  <a:srgbClr val="FF0000"/>
                </a:solidFill>
              </a:rPr>
              <a:t>[NBK/Pierre]</a:t>
            </a:r>
          </a:p>
          <a:p>
            <a:pPr marL="355600" lvl="2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T4.2 </a:t>
            </a:r>
            <a:r>
              <a:rPr lang="en-GB" dirty="0" err="1"/>
              <a:t>Preprocessing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Validation &gt;&gt;&gt; Checker Bot (TNO,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D4.3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5"/>
            </a:pPr>
            <a:r>
              <a:rPr lang="en-GB" sz="1200" dirty="0"/>
              <a:t>Checker to be developed as BIM Bot </a:t>
            </a:r>
            <a:r>
              <a:rPr lang="en-GB" sz="1200" dirty="0">
                <a:solidFill>
                  <a:srgbClr val="FF0000"/>
                </a:solidFill>
              </a:rPr>
              <a:t>[TNO/Thomas]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5"/>
            </a:pPr>
            <a:r>
              <a:rPr lang="en-GB" sz="1200" dirty="0"/>
              <a:t>Deploy in AWS/KROQI as docker container involving Open API </a:t>
            </a:r>
            <a:r>
              <a:rPr lang="en-GB" sz="1200" dirty="0">
                <a:solidFill>
                  <a:srgbClr val="FF0000"/>
                </a:solidFill>
              </a:rPr>
              <a:t>[TNO/Thomas]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Enhancer (CSTB,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D4.4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7"/>
            </a:pPr>
            <a:r>
              <a:rPr lang="en-GB" sz="1200" dirty="0"/>
              <a:t>LOD Lifter development (for AS-IS)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T4.3 Architecture, Workflow &amp; Maestro Bot (TNO,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D4.5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8"/>
            </a:pPr>
            <a:r>
              <a:rPr lang="en-GB" sz="1200" dirty="0"/>
              <a:t>Architecture/Workflow </a:t>
            </a:r>
            <a:r>
              <a:rPr lang="en-GB" sz="1200" dirty="0">
                <a:solidFill>
                  <a:srgbClr val="FF0000"/>
                </a:solidFill>
              </a:rPr>
              <a:t>[TNO/Michel]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8"/>
            </a:pPr>
            <a:r>
              <a:rPr lang="en-GB" sz="1200" dirty="0"/>
              <a:t>Develop Maestro BIM Bot </a:t>
            </a:r>
            <a:r>
              <a:rPr lang="en-GB" sz="1200" dirty="0">
                <a:solidFill>
                  <a:srgbClr val="FF0000"/>
                </a:solidFill>
              </a:rPr>
              <a:t>[TNO/Shang Jen]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8"/>
            </a:pPr>
            <a:r>
              <a:rPr lang="en-GB" sz="1200" dirty="0"/>
              <a:t>Deploy in AWS/KROQI as docker container involving YAML </a:t>
            </a:r>
            <a:r>
              <a:rPr lang="en-GB" sz="1200" dirty="0">
                <a:solidFill>
                  <a:srgbClr val="FF0000"/>
                </a:solidFill>
              </a:rPr>
              <a:t>[TNO/Shang Jen]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T4.4 Extension/Renovation Designer incl. object catalogues (CSTB,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D4.6+D4.7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11"/>
            </a:pPr>
            <a:r>
              <a:rPr lang="en-GB" sz="1200" dirty="0"/>
              <a:t>Renovation Designer developed and encapsulated as wrapper BIM Bot (for TO-BEs), including a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11"/>
            </a:pPr>
            <a:r>
              <a:rPr lang="en-GB" sz="1200" dirty="0">
                <a:solidFill>
                  <a:srgbClr val="000000"/>
                </a:solidFill>
              </a:rPr>
              <a:t>Deploy in AWS/KROQI (LOD Lifter incl.) as docker container involving Open API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A30755-EA34-465B-B95C-2BE27013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C735FD-F62B-4B00-B188-6924897F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05D028C-5EBE-4038-89FC-3F80C649A663}" type="slidenum">
              <a:rPr lang="en-GB" smtClean="0"/>
              <a:t>21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0046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2C945-89E1-4B86-B86D-2C279A49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&amp; status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830441-DF66-4117-AE78-04BB3B31F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400" dirty="0"/>
              <a:t>WP4 end: March 2021</a:t>
            </a:r>
          </a:p>
          <a:p>
            <a:endParaRPr lang="en-GB" sz="1400" dirty="0"/>
          </a:p>
          <a:p>
            <a:r>
              <a:rPr lang="en-GB" sz="1400" dirty="0"/>
              <a:t>D4.1 is due September 2020 (BIM server update - TNO) </a:t>
            </a:r>
            <a:r>
              <a:rPr lang="en-GB" sz="1400" dirty="0">
                <a:solidFill>
                  <a:schemeClr val="accent6"/>
                </a:solidFill>
              </a:rPr>
              <a:t>DONE</a:t>
            </a:r>
          </a:p>
          <a:p>
            <a:r>
              <a:rPr lang="en-GB" sz="1400" dirty="0"/>
              <a:t>D4.4 is due November 2020 (Model enhancer / LOD Lifter - CSTB) </a:t>
            </a:r>
            <a:r>
              <a:rPr lang="en-GB" sz="1400" dirty="0">
                <a:solidFill>
                  <a:srgbClr val="FFC000"/>
                </a:solidFill>
              </a:rPr>
              <a:t>UNDER CONSTRUCTION</a:t>
            </a:r>
            <a:endParaRPr lang="en-GB" sz="1400" dirty="0"/>
          </a:p>
          <a:p>
            <a:r>
              <a:rPr lang="en-GB" sz="1400" dirty="0"/>
              <a:t>D4.5 is due November 2020 (Maestro bot - TNO) </a:t>
            </a:r>
            <a:r>
              <a:rPr lang="en-GB" sz="1400" dirty="0">
                <a:solidFill>
                  <a:srgbClr val="FFC000"/>
                </a:solidFill>
              </a:rPr>
              <a:t>UNDER CONSTRUCTION</a:t>
            </a:r>
          </a:p>
          <a:p>
            <a:r>
              <a:rPr lang="en-GB" sz="1400" dirty="0"/>
              <a:t>D4.2 is due March 2021 (BIM4REN repository - RWTH)</a:t>
            </a:r>
          </a:p>
          <a:p>
            <a:r>
              <a:rPr lang="en-GB" sz="1400" dirty="0"/>
              <a:t>D4.6 is due January 2021 (Object </a:t>
            </a:r>
            <a:r>
              <a:rPr lang="en-GB" sz="1400" dirty="0" err="1"/>
              <a:t>catalog</a:t>
            </a:r>
            <a:r>
              <a:rPr lang="en-GB" sz="1400" dirty="0"/>
              <a:t> online service - CSTB)</a:t>
            </a:r>
          </a:p>
          <a:p>
            <a:r>
              <a:rPr lang="en-GB" sz="1400" dirty="0"/>
              <a:t>D4.3 is due March 2021 (Checker - TNO)</a:t>
            </a:r>
          </a:p>
          <a:p>
            <a:r>
              <a:rPr lang="en-GB" sz="1400" dirty="0"/>
              <a:t>D4.7 is due March 2021 (public BIM renovation designer tool - CSTB)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BEC02A-75E5-4ECD-A061-E27A7D7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2A81B3-2D0C-4064-BDC0-5A21F765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5463822-D15F-4BFE-809C-1B36FF32B11D}" type="slidenum">
              <a:rPr lang="en-GB" smtClean="0"/>
              <a:t>22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23396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8DFB1-6AFC-44F2-8916-193EDF63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discussed recently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A72E51-5FFD-43E3-9F14-0CAABA1F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A7FC85-CF2F-4CD5-A2B1-0BFC652D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63909-388F-40A5-B3A7-9D01BB47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23</a:t>
            </a:fld>
            <a:r>
              <a:rPr lang="en-GB"/>
              <a:t> | BIM4REN WP4 Architecture &amp;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7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Shape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244005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We will </a:t>
            </a:r>
            <a:r>
              <a:rPr lang="en-US" sz="1050" b="1" dirty="0">
                <a:latin typeface="Calibri" panose="020F0502020204030204" pitchFamily="34" charset="0"/>
                <a:ea typeface="Times New Roman" panose="02020603050405020304" pitchFamily="18" charset="0"/>
              </a:rPr>
              <a:t>assume spaces in the originating IFC step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files (at least one global space)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We will assume </a:t>
            </a:r>
            <a:r>
              <a:rPr lang="en-US" sz="1050" b="1" dirty="0">
                <a:latin typeface="Calibri" panose="020F0502020204030204" pitchFamily="34" charset="0"/>
                <a:ea typeface="Times New Roman" panose="02020603050405020304" pitchFamily="18" charset="0"/>
              </a:rPr>
              <a:t>bounding boxes as explicit shape representation of the spaces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(centerlines of walls, not overlapping, touching not floating)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CSTB generates the bounding boxes from the IFC step files with </a:t>
            </a:r>
            <a:r>
              <a:rPr lang="en-US" sz="1050" dirty="0" err="1">
                <a:latin typeface="Calibri" panose="020F0502020204030204" pitchFamily="34" charset="0"/>
                <a:ea typeface="Times New Roman" panose="02020603050405020304" pitchFamily="18" charset="0"/>
              </a:rPr>
              <a:t>IfcSpace’s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(having various shape reps incl. extruded solids, </a:t>
            </a:r>
            <a:r>
              <a:rPr lang="en-US" sz="1050" dirty="0" err="1">
                <a:latin typeface="Calibri" panose="020F0502020204030204" pitchFamily="34" charset="0"/>
                <a:ea typeface="Times New Roman" panose="02020603050405020304" pitchFamily="18" charset="0"/>
              </a:rPr>
              <a:t>breps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etc.) into </a:t>
            </a:r>
            <a:r>
              <a:rPr lang="en-US" sz="1050" dirty="0" err="1">
                <a:latin typeface="Calibri" panose="020F0502020204030204" pitchFamily="34" charset="0"/>
                <a:ea typeface="Times New Roman" panose="02020603050405020304" pitchFamily="18" charset="0"/>
              </a:rPr>
              <a:t>ifcOWL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data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 indent="-171450">
              <a:buFont typeface="+mj-lt"/>
              <a:buAutoNum type="alphaLcPeriod"/>
            </a:pP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</a:rPr>
              <a:t>We know and accept the accuracy issues (like for L-shapes): we compare as-is and to-be primarily, we do not necessarily validate with reality…</a:t>
            </a:r>
            <a:endParaRPr lang="en-GB" sz="13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Jyrki can take those into account when converting to BIM4Ren-DM (no need for separate/parallel IFC-to-B4R-DM transformer)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 indent="-171450">
              <a:buFont typeface="+mj-lt"/>
              <a:buAutoNum type="alphaLcPeriod"/>
            </a:pPr>
            <a:r>
              <a:rPr lang="en-US" sz="1350" dirty="0">
                <a:latin typeface="Calibri" panose="020F0502020204030204" pitchFamily="34" charset="0"/>
                <a:ea typeface="Times New Roman" panose="02020603050405020304" pitchFamily="18" charset="0"/>
              </a:rPr>
              <a:t>He then generate B4R-DM data according to a BB-geometry sub-ontology to be decided (separate issue)</a:t>
            </a:r>
            <a:endParaRPr lang="en-GB" sz="13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Splitting boxes/surfaces for secondary surfaces can be assumed part of energy analysis preprocessing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i="1" dirty="0">
                <a:latin typeface="Calibri" panose="020F0502020204030204" pitchFamily="34" charset="0"/>
                <a:ea typeface="Times New Roman" panose="02020603050405020304" pitchFamily="18" charset="0"/>
              </a:rPr>
              <a:t>Jyrki: sorry I did not get your point on the point cloud mathematics </a:t>
            </a:r>
            <a:r>
              <a:rPr lang="en-US" sz="1050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wrt</a:t>
            </a:r>
            <a:r>
              <a:rPr lang="en-US" sz="1050" i="1" dirty="0">
                <a:latin typeface="Calibri" panose="020F0502020204030204" pitchFamily="34" charset="0"/>
                <a:ea typeface="Times New Roman" panose="02020603050405020304" pitchFamily="18" charset="0"/>
              </a:rPr>
              <a:t> orientation. Please add.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92711" y="4412106"/>
            <a:ext cx="8256002" cy="11385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F76C60"/>
                </a:solidFill>
                <a:latin typeface="Calibri"/>
              </a:rPr>
              <a:t>Have a call CSTB/TNO/RWTH/NBK to compare the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modelling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of the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geometry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in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both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CSTB (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LoDLifter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),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IFCtoBOT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converter</a:t>
            </a:r>
            <a:endParaRPr lang="fr-FR" sz="1350" dirty="0">
              <a:solidFill>
                <a:srgbClr val="F76C60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prstClr val="white"/>
                </a:solidFill>
                <a:latin typeface="Calibri"/>
              </a:rPr>
              <a:t>Decide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which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converter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prstClr val="white"/>
                </a:solidFill>
                <a:latin typeface="Calibri"/>
              </a:rPr>
              <a:t>Decide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format in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ontology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(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Jyrki’s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based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WKT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GeoSPARQL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format)</a:t>
            </a:r>
            <a:endParaRPr lang="en-GB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558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gbXML</a:t>
            </a:r>
            <a:r>
              <a:rPr lang="fr-FR" dirty="0"/>
              <a:t> vs </a:t>
            </a:r>
            <a:r>
              <a:rPr lang="fr-FR" dirty="0" err="1"/>
              <a:t>veXML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244005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gbXML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+ ( “customized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gbXML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”) where the + = physics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A BIM Bot translator will be developed by Jyrki to generate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from the BB-geometry and extended physics data in B4R-DM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>
              <a:buFont typeface="+mj-lt"/>
              <a:buAutoNum type="roman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Still not fully clear how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EnerBIM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 IFC2GBXML tool can/will play role here. Since geometry part of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==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gbXML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, reuse seems smart. Tool also operates from IFC not B4R-DM –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Pierre: view is clear to me. We can discuss it.</a:t>
            </a:r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>
              <a:buFont typeface="+mj-lt"/>
              <a:buAutoNum type="roman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Maybe translator has 2 parallel lines (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enerbim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 from IFC for geometry) and translator from B4R-DM (for physics) and then merge results? –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Yes, see below</a:t>
            </a:r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3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Could work since LOLL does not touch geometry in between at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ifcOWL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Extreme minimum would be: “no physics” (all default) but we want to do better, partly default, partly from B4R-model data: all LODL-enriched properties will be in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translator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92711" y="4332859"/>
            <a:ext cx="8256002" cy="12916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IES: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send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specifications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to know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which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paramter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needed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in the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veXML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NBK: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identify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those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in B4R. Design APIs or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GraphQL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-LD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RWTH: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develop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BOT: inputs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could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be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gbXML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+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list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of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veXML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parameters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(or IFC or B4R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paramaters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)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required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. Output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veXML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.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EBIM/NBK/CSTB/RWTH: Need ID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mappings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: IFC GUID – B4R URL –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gbXML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IDs</a:t>
            </a:r>
            <a:endParaRPr lang="en-GB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07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BIM4Ren data model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232323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Existing model on GitLab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Pierre is working on a dereferenceable version of BIM4R-DM in OWL on B4R website &amp; documentation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We can generate closed world SHACL variant (restrictions&gt;shapes) in tools like Top Braid Composer (TBC) or RWTH/Madhu PHD tool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indent="-214313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This SHACL is then input to Model Checker bot next to the actual model for data verification</a:t>
            </a:r>
            <a:endParaRPr lang="en-GB" sz="788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indent="-214313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Using existing open source model checker (TQ), </a:t>
            </a:r>
            <a:r>
              <a: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https://github.com/TopQuadrant/shacl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Output of this tool to be extended to Journal of Changes (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JoC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) data according to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JoC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subontology in B4R-DM.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mvdXML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-based IFC-side model checking could be still relevant (TBD). Here also properties can be checked (not just right IFC subset/configuration). Checking power compared to SHACL is unclear.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14337" y="4260954"/>
            <a:ext cx="8256002" cy="14084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NBK: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publish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ontology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+ documentation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b="1" dirty="0">
                <a:solidFill>
                  <a:srgbClr val="F76C60"/>
                </a:solidFill>
                <a:latin typeface="Calibri"/>
              </a:rPr>
              <a:t>NBK/RWTH/TNO: have a call on SHACL </a:t>
            </a:r>
            <a:r>
              <a:rPr lang="fr-FR" sz="1350" b="1" dirty="0" err="1">
                <a:solidFill>
                  <a:srgbClr val="F76C60"/>
                </a:solidFill>
                <a:latin typeface="Calibri"/>
              </a:rPr>
              <a:t>generation</a:t>
            </a:r>
            <a:r>
              <a:rPr lang="fr-FR" sz="1350" b="1" dirty="0">
                <a:solidFill>
                  <a:srgbClr val="F76C60"/>
                </a:solidFill>
                <a:latin typeface="Calibri"/>
              </a:rPr>
              <a:t> (</a:t>
            </a:r>
            <a:r>
              <a:rPr lang="fr-FR" sz="1350" b="1" dirty="0" err="1">
                <a:solidFill>
                  <a:srgbClr val="F76C60"/>
                </a:solidFill>
                <a:latin typeface="Calibri"/>
              </a:rPr>
              <a:t>Madhu’s</a:t>
            </a:r>
            <a:r>
              <a:rPr lang="fr-FR" sz="1350" b="1" dirty="0">
                <a:solidFill>
                  <a:srgbClr val="F76C60"/>
                </a:solidFill>
                <a:latin typeface="Calibri"/>
              </a:rPr>
              <a:t> </a:t>
            </a:r>
            <a:r>
              <a:rPr lang="fr-FR" sz="1350" b="1" dirty="0" err="1">
                <a:solidFill>
                  <a:srgbClr val="F76C60"/>
                </a:solidFill>
                <a:latin typeface="Calibri"/>
              </a:rPr>
              <a:t>work</a:t>
            </a:r>
            <a:r>
              <a:rPr lang="fr-FR" sz="1350" b="1" dirty="0">
                <a:solidFill>
                  <a:srgbClr val="F76C60"/>
                </a:solidFill>
                <a:latin typeface="Calibri"/>
              </a:rPr>
              <a:t>)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prstClr val="white"/>
                </a:solidFill>
                <a:latin typeface="Calibri"/>
              </a:rPr>
              <a:t>Step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by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step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,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we’ll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need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to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define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validators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for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every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tool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with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BIM inputs.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Those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could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be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mvdXML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or SHACL (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preference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for the second one)</a:t>
            </a:r>
          </a:p>
        </p:txBody>
      </p:sp>
    </p:spTree>
    <p:extLst>
      <p:ext uri="{BB962C8B-B14F-4D97-AF65-F5344CB8AC3E}">
        <p14:creationId xmlns:p14="http://schemas.microsoft.com/office/powerpoint/2010/main" val="2701667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Backlink</a:t>
            </a:r>
            <a:r>
              <a:rPr lang="fr-FR" dirty="0"/>
              <a:t> LD to IFC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146449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No geometry changes assumed, only properties (added or values changed)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IFC updater based on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JoC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-data (possible because link to original GUIDs available)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Works for as-is extensions and final chosen to-be extension (intervention/measure)</a:t>
            </a:r>
          </a:p>
          <a:p>
            <a:pPr marL="342900" lvl="1" indent="0">
              <a:buNone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PIERRE: unclear to me whether the B4R to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IFCowl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 mapping can be done or not. Pretty sure it is easy on everything but properties. Still can be done on properties (BSDD references are used in the B4R model)</a:t>
            </a:r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14337" y="3930609"/>
            <a:ext cx="8256002" cy="14084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F76C60"/>
                </a:solidFill>
                <a:latin typeface="Calibri"/>
              </a:rPr>
              <a:t>NBK/RWTH/TNO/CSTB: have a call on the topic to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better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check how to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implement</a:t>
            </a:r>
            <a:endParaRPr lang="fr-FR" sz="1350" dirty="0">
              <a:solidFill>
                <a:srgbClr val="F76C60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TNO/CSTB: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identify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requirements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JoC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CSTB: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generate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JoC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RWTH: BOT to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incorporate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262941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4FCAE8-0B24-4BAB-8170-D2DA8B2D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Performance </a:t>
            </a:r>
            <a:r>
              <a:rPr lang="fr-FR" dirty="0" err="1"/>
              <a:t>Indicators</a:t>
            </a:r>
            <a:r>
              <a:rPr lang="fr-FR" dirty="0"/>
              <a:t> (KPIs)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EB5C8-597C-478A-BBF2-92F06ABB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1536192"/>
          </a:xfrm>
        </p:spPr>
        <p:txBody>
          <a:bodyPr/>
          <a:lstStyle/>
          <a:p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On relevant for project data at higher level workflows (even beyond B4R-DM database)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Compare WP4: no KPI, KPI come(s) from final IES analysis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5133EE-6C32-47EA-A9B4-6094A6C25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F90EDC-0C33-4153-AA87-9A06D0103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6F3FCCD-67CF-43BD-BB5C-C756BE62C198}"/>
              </a:ext>
            </a:extLst>
          </p:cNvPr>
          <p:cNvSpPr/>
          <p:nvPr/>
        </p:nvSpPr>
        <p:spPr>
          <a:xfrm>
            <a:off x="414337" y="3945644"/>
            <a:ext cx="8256002" cy="14084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EKO (or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whoever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in WP6): design Project Information Model and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associated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 data store (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technology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of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your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choice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). Must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include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KPIs and APIs to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access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them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along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the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project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14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Architecture/Workflow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146449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Experiment: how to best position WP4 data-oriented workflow in the overall end-user workflows (all in one box now): align!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When above all agreed and consolidated: adapt WP4 architecture &amp; workflow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14337" y="3930609"/>
            <a:ext cx="8256002" cy="7817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srgbClr val="F76C60"/>
                </a:solidFill>
                <a:latin typeface="Calibri"/>
              </a:rPr>
              <a:t>Keep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the good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work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</a:t>
            </a:r>
            <a:r>
              <a:rPr lang="fr-FR" sz="1350" dirty="0">
                <a:solidFill>
                  <a:srgbClr val="F76C60"/>
                </a:solidFill>
                <a:latin typeface="Calibri"/>
                <a:sym typeface="Wingdings" panose="05000000000000000000" pitchFamily="2" charset="2"/>
              </a:rPr>
              <a:t>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6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16A1-BD01-420F-BAB1-14D80868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view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4C0825-DCEC-482A-B933-6F37102C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607688-DA78-4C31-9A3F-A9AD0145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3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968D6F27-2315-4219-A141-CC0EF9C8C803}"/>
              </a:ext>
            </a:extLst>
          </p:cNvPr>
          <p:cNvGrpSpPr/>
          <p:nvPr/>
        </p:nvGrpSpPr>
        <p:grpSpPr>
          <a:xfrm>
            <a:off x="952499" y="2161860"/>
            <a:ext cx="7121103" cy="3547911"/>
            <a:chOff x="583805" y="419249"/>
            <a:chExt cx="9570058" cy="5620402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E2F908B1-F853-4A58-8AFB-488F78EE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293" y="1021181"/>
              <a:ext cx="1103307" cy="1103307"/>
            </a:xfrm>
            <a:prstGeom prst="rect">
              <a:avLst/>
            </a:prstGeom>
          </p:spPr>
        </p:pic>
        <p:grpSp>
          <p:nvGrpSpPr>
            <p:cNvPr id="17" name="Group 35">
              <a:extLst>
                <a:ext uri="{FF2B5EF4-FFF2-40B4-BE49-F238E27FC236}">
                  <a16:creationId xmlns:a16="http://schemas.microsoft.com/office/drawing/2014/main" id="{D191E8F0-F1C4-41A9-A132-AF9DC43B1230}"/>
                </a:ext>
              </a:extLst>
            </p:cNvPr>
            <p:cNvGrpSpPr/>
            <p:nvPr/>
          </p:nvGrpSpPr>
          <p:grpSpPr>
            <a:xfrm>
              <a:off x="2981538" y="437785"/>
              <a:ext cx="2390775" cy="2729459"/>
              <a:chOff x="3511906" y="1851834"/>
              <a:chExt cx="2390775" cy="2729459"/>
            </a:xfrm>
          </p:grpSpPr>
          <p:pic>
            <p:nvPicPr>
              <p:cNvPr id="18" name="Picture 12">
                <a:extLst>
                  <a:ext uri="{FF2B5EF4-FFF2-40B4-BE49-F238E27FC236}">
                    <a16:creationId xmlns:a16="http://schemas.microsoft.com/office/drawing/2014/main" id="{AB009EBF-12ED-4757-8035-E587F30DC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1906" y="1851834"/>
                <a:ext cx="2390775" cy="2729459"/>
              </a:xfrm>
              <a:prstGeom prst="rect">
                <a:avLst/>
              </a:prstGeom>
            </p:spPr>
          </p:pic>
          <p:pic>
            <p:nvPicPr>
              <p:cNvPr id="19" name="Picture 14">
                <a:extLst>
                  <a:ext uri="{FF2B5EF4-FFF2-40B4-BE49-F238E27FC236}">
                    <a16:creationId xmlns:a16="http://schemas.microsoft.com/office/drawing/2014/main" id="{904D6993-9BFD-4AB1-B998-B7EB87FCC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927" y="2679985"/>
                <a:ext cx="1762099" cy="1073159"/>
              </a:xfrm>
              <a:prstGeom prst="rect">
                <a:avLst/>
              </a:prstGeom>
            </p:spPr>
          </p:pic>
        </p:grpSp>
        <p:grpSp>
          <p:nvGrpSpPr>
            <p:cNvPr id="20" name="Group 34">
              <a:extLst>
                <a:ext uri="{FF2B5EF4-FFF2-40B4-BE49-F238E27FC236}">
                  <a16:creationId xmlns:a16="http://schemas.microsoft.com/office/drawing/2014/main" id="{4B9C4DD6-7ED1-434E-9BB4-A8772AB8F4A2}"/>
                </a:ext>
              </a:extLst>
            </p:cNvPr>
            <p:cNvGrpSpPr/>
            <p:nvPr/>
          </p:nvGrpSpPr>
          <p:grpSpPr>
            <a:xfrm>
              <a:off x="5365355" y="428517"/>
              <a:ext cx="2390775" cy="2729459"/>
              <a:chOff x="5724447" y="1824954"/>
              <a:chExt cx="2390775" cy="2729459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DB409A72-1238-45A2-A04B-E64D4383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4447" y="1824954"/>
                <a:ext cx="2390775" cy="2729459"/>
              </a:xfrm>
              <a:prstGeom prst="rect">
                <a:avLst/>
              </a:prstGeom>
            </p:spPr>
          </p:pic>
          <p:pic>
            <p:nvPicPr>
              <p:cNvPr id="22" name="Picture 24">
                <a:extLst>
                  <a:ext uri="{FF2B5EF4-FFF2-40B4-BE49-F238E27FC236}">
                    <a16:creationId xmlns:a16="http://schemas.microsoft.com/office/drawing/2014/main" id="{A71F6354-30BF-4C1F-AC55-1F2909432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0953" y="2298144"/>
                <a:ext cx="2024359" cy="1773811"/>
              </a:xfrm>
              <a:prstGeom prst="rect">
                <a:avLst/>
              </a:prstGeom>
            </p:spPr>
          </p:pic>
        </p:grp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6C43541A-4C61-42CE-A293-4214542C4DB5}"/>
                </a:ext>
              </a:extLst>
            </p:cNvPr>
            <p:cNvGrpSpPr/>
            <p:nvPr/>
          </p:nvGrpSpPr>
          <p:grpSpPr>
            <a:xfrm>
              <a:off x="583805" y="3310192"/>
              <a:ext cx="2390775" cy="2729459"/>
              <a:chOff x="7875562" y="2290642"/>
              <a:chExt cx="2390775" cy="2729459"/>
            </a:xfrm>
          </p:grpSpPr>
          <p:pic>
            <p:nvPicPr>
              <p:cNvPr id="24" name="Picture 20">
                <a:extLst>
                  <a:ext uri="{FF2B5EF4-FFF2-40B4-BE49-F238E27FC236}">
                    <a16:creationId xmlns:a16="http://schemas.microsoft.com/office/drawing/2014/main" id="{36851A14-CEA7-4229-895C-57ADCD9BE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5562" y="2290642"/>
                <a:ext cx="2390775" cy="2729459"/>
              </a:xfrm>
              <a:prstGeom prst="rect">
                <a:avLst/>
              </a:prstGeom>
            </p:spPr>
          </p:pic>
          <p:pic>
            <p:nvPicPr>
              <p:cNvPr id="25" name="Picture 28">
                <a:extLst>
                  <a:ext uri="{FF2B5EF4-FFF2-40B4-BE49-F238E27FC236}">
                    <a16:creationId xmlns:a16="http://schemas.microsoft.com/office/drawing/2014/main" id="{A19CD54F-C359-46C3-B2FC-702392492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075175" y="2873407"/>
                <a:ext cx="986404" cy="1521174"/>
              </a:xfrm>
              <a:prstGeom prst="rect">
                <a:avLst/>
              </a:prstGeom>
            </p:spPr>
          </p:pic>
          <p:pic>
            <p:nvPicPr>
              <p:cNvPr id="26" name="Picture 30">
                <a:extLst>
                  <a:ext uri="{FF2B5EF4-FFF2-40B4-BE49-F238E27FC236}">
                    <a16:creationId xmlns:a16="http://schemas.microsoft.com/office/drawing/2014/main" id="{8BF8575F-B60B-49F6-B2EF-604F4FA9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3410" y="2873407"/>
                <a:ext cx="728083" cy="682524"/>
              </a:xfrm>
              <a:prstGeom prst="rect">
                <a:avLst/>
              </a:prstGeom>
            </p:spPr>
          </p:pic>
          <p:pic>
            <p:nvPicPr>
              <p:cNvPr id="27" name="Picture 32">
                <a:extLst>
                  <a:ext uri="{FF2B5EF4-FFF2-40B4-BE49-F238E27FC236}">
                    <a16:creationId xmlns:a16="http://schemas.microsoft.com/office/drawing/2014/main" id="{2FD7E4E0-50E8-4037-9E7A-850835C4B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9798" y="3691520"/>
                <a:ext cx="635305" cy="739210"/>
              </a:xfrm>
              <a:prstGeom prst="rect">
                <a:avLst/>
              </a:prstGeom>
            </p:spPr>
          </p:pic>
        </p:grpSp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04E77CEC-7933-4B02-98EE-0640E146E86E}"/>
                </a:ext>
              </a:extLst>
            </p:cNvPr>
            <p:cNvGrpSpPr/>
            <p:nvPr/>
          </p:nvGrpSpPr>
          <p:grpSpPr>
            <a:xfrm>
              <a:off x="584200" y="437786"/>
              <a:ext cx="2398892" cy="2738726"/>
              <a:chOff x="838200" y="1726836"/>
              <a:chExt cx="2398892" cy="2738726"/>
            </a:xfrm>
          </p:grpSpPr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5350088E-6FD0-44F2-B695-325498863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726836"/>
                <a:ext cx="2398892" cy="2738726"/>
              </a:xfrm>
              <a:prstGeom prst="rect">
                <a:avLst/>
              </a:prstGeom>
            </p:spPr>
          </p:pic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F711ECE8-D450-40A1-AFEE-20E7A4B739E0}"/>
                  </a:ext>
                </a:extLst>
              </p:cNvPr>
              <p:cNvSpPr txBox="1"/>
              <p:nvPr/>
            </p:nvSpPr>
            <p:spPr>
              <a:xfrm>
                <a:off x="1206479" y="3324686"/>
                <a:ext cx="1628811" cy="102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dirty="0"/>
                  <a:t>Matterport3D Scanner(CSTB)</a:t>
                </a:r>
              </a:p>
            </p:txBody>
          </p:sp>
        </p:grpSp>
        <p:grpSp>
          <p:nvGrpSpPr>
            <p:cNvPr id="31" name="Group 66">
              <a:extLst>
                <a:ext uri="{FF2B5EF4-FFF2-40B4-BE49-F238E27FC236}">
                  <a16:creationId xmlns:a16="http://schemas.microsoft.com/office/drawing/2014/main" id="{E9544713-B1CC-44CD-97D8-D7CC1A44B66D}"/>
                </a:ext>
              </a:extLst>
            </p:cNvPr>
            <p:cNvGrpSpPr/>
            <p:nvPr/>
          </p:nvGrpSpPr>
          <p:grpSpPr>
            <a:xfrm>
              <a:off x="7747377" y="419249"/>
              <a:ext cx="2398892" cy="2738726"/>
              <a:chOff x="9345925" y="4412398"/>
              <a:chExt cx="2398892" cy="2738726"/>
            </a:xfrm>
          </p:grpSpPr>
          <p:pic>
            <p:nvPicPr>
              <p:cNvPr id="32" name="Picture 46">
                <a:extLst>
                  <a:ext uri="{FF2B5EF4-FFF2-40B4-BE49-F238E27FC236}">
                    <a16:creationId xmlns:a16="http://schemas.microsoft.com/office/drawing/2014/main" id="{BD5E938B-EB74-4A6F-B570-A9E863A4C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5925" y="4412398"/>
                <a:ext cx="2398892" cy="2738726"/>
              </a:xfrm>
              <a:prstGeom prst="rect">
                <a:avLst/>
              </a:prstGeom>
            </p:spPr>
          </p:pic>
          <p:pic>
            <p:nvPicPr>
              <p:cNvPr id="33" name="Picture 60">
                <a:extLst>
                  <a:ext uri="{FF2B5EF4-FFF2-40B4-BE49-F238E27FC236}">
                    <a16:creationId xmlns:a16="http://schemas.microsoft.com/office/drawing/2014/main" id="{3BF836D1-1670-4EED-B99D-4A66A9795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5296" y="5546854"/>
                <a:ext cx="1100860" cy="709808"/>
              </a:xfrm>
              <a:prstGeom prst="rect">
                <a:avLst/>
              </a:prstGeom>
            </p:spPr>
          </p:pic>
          <p:pic>
            <p:nvPicPr>
              <p:cNvPr id="34" name="Picture 44">
                <a:extLst>
                  <a:ext uri="{FF2B5EF4-FFF2-40B4-BE49-F238E27FC236}">
                    <a16:creationId xmlns:a16="http://schemas.microsoft.com/office/drawing/2014/main" id="{856C3D74-634F-44D8-8843-287D70892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8844" y="6180608"/>
                <a:ext cx="520483" cy="514174"/>
              </a:xfrm>
              <a:prstGeom prst="rect">
                <a:avLst/>
              </a:prstGeom>
            </p:spPr>
          </p:pic>
          <p:pic>
            <p:nvPicPr>
              <p:cNvPr id="35" name="Picture 50">
                <a:extLst>
                  <a:ext uri="{FF2B5EF4-FFF2-40B4-BE49-F238E27FC236}">
                    <a16:creationId xmlns:a16="http://schemas.microsoft.com/office/drawing/2014/main" id="{EAD89D9E-56B9-42D0-992A-874DA8CDA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2322" y="4954955"/>
                <a:ext cx="741169" cy="513222"/>
              </a:xfrm>
              <a:prstGeom prst="rect">
                <a:avLst/>
              </a:prstGeom>
            </p:spPr>
          </p:pic>
          <p:sp>
            <p:nvSpPr>
              <p:cNvPr id="36" name="Rectangle: Rounded Corners 64">
                <a:extLst>
                  <a:ext uri="{FF2B5EF4-FFF2-40B4-BE49-F238E27FC236}">
                    <a16:creationId xmlns:a16="http://schemas.microsoft.com/office/drawing/2014/main" id="{56AEEBFD-7232-498B-A7E9-428087106F9F}"/>
                  </a:ext>
                </a:extLst>
              </p:cNvPr>
              <p:cNvSpPr/>
              <p:nvPr/>
            </p:nvSpPr>
            <p:spPr>
              <a:xfrm>
                <a:off x="10107829" y="5540856"/>
                <a:ext cx="600068" cy="671423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37" name="Picture 63">
                <a:extLst>
                  <a:ext uri="{FF2B5EF4-FFF2-40B4-BE49-F238E27FC236}">
                    <a16:creationId xmlns:a16="http://schemas.microsoft.com/office/drawing/2014/main" id="{12946D7E-B22B-4A84-95AD-83C283651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6100" y="5453253"/>
                <a:ext cx="811409" cy="811409"/>
              </a:xfrm>
              <a:prstGeom prst="rect">
                <a:avLst/>
              </a:prstGeom>
            </p:spPr>
          </p:pic>
        </p:grpSp>
        <p:pic>
          <p:nvPicPr>
            <p:cNvPr id="38" name="Picture 70">
              <a:extLst>
                <a:ext uri="{FF2B5EF4-FFF2-40B4-BE49-F238E27FC236}">
                  <a16:creationId xmlns:a16="http://schemas.microsoft.com/office/drawing/2014/main" id="{DB8402C2-FC61-446E-A0A3-9329CC44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580" y="3310191"/>
              <a:ext cx="2390775" cy="2729459"/>
            </a:xfrm>
            <a:prstGeom prst="rect">
              <a:avLst/>
            </a:prstGeom>
          </p:spPr>
        </p:pic>
        <p:pic>
          <p:nvPicPr>
            <p:cNvPr id="39" name="Picture 77">
              <a:extLst>
                <a:ext uri="{FF2B5EF4-FFF2-40B4-BE49-F238E27FC236}">
                  <a16:creationId xmlns:a16="http://schemas.microsoft.com/office/drawing/2014/main" id="{D5CE2316-32DC-4CEE-82E4-1101DE28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40969" y="3709172"/>
              <a:ext cx="1475073" cy="1134671"/>
            </a:xfrm>
            <a:prstGeom prst="rect">
              <a:avLst/>
            </a:prstGeom>
          </p:spPr>
        </p:pic>
        <p:pic>
          <p:nvPicPr>
            <p:cNvPr id="40" name="Picture 81">
              <a:extLst>
                <a:ext uri="{FF2B5EF4-FFF2-40B4-BE49-F238E27FC236}">
                  <a16:creationId xmlns:a16="http://schemas.microsoft.com/office/drawing/2014/main" id="{FD1AC762-55D8-4055-8446-BB463A3B7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453" y="4080368"/>
              <a:ext cx="1499178" cy="1134671"/>
            </a:xfrm>
            <a:prstGeom prst="rect">
              <a:avLst/>
            </a:prstGeom>
          </p:spPr>
        </p:pic>
        <p:sp>
          <p:nvSpPr>
            <p:cNvPr id="41" name="Arrow: Right 82">
              <a:extLst>
                <a:ext uri="{FF2B5EF4-FFF2-40B4-BE49-F238E27FC236}">
                  <a16:creationId xmlns:a16="http://schemas.microsoft.com/office/drawing/2014/main" id="{77836576-FE0D-4E2A-BB0B-5988801012E4}"/>
                </a:ext>
              </a:extLst>
            </p:cNvPr>
            <p:cNvSpPr/>
            <p:nvPr/>
          </p:nvSpPr>
          <p:spPr>
            <a:xfrm rot="2158522" flipV="1">
              <a:off x="7889821" y="1917161"/>
              <a:ext cx="763256" cy="515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2" name="Arrow: Right 90">
              <a:extLst>
                <a:ext uri="{FF2B5EF4-FFF2-40B4-BE49-F238E27FC236}">
                  <a16:creationId xmlns:a16="http://schemas.microsoft.com/office/drawing/2014/main" id="{DF4E9618-A0BA-4773-B3F3-F5035649BBD5}"/>
                </a:ext>
              </a:extLst>
            </p:cNvPr>
            <p:cNvSpPr/>
            <p:nvPr/>
          </p:nvSpPr>
          <p:spPr>
            <a:xfrm rot="2158522" flipV="1">
              <a:off x="8147855" y="2206228"/>
              <a:ext cx="763256" cy="515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/>
            </a:p>
          </p:txBody>
        </p:sp>
        <p:sp>
          <p:nvSpPr>
            <p:cNvPr id="43" name="Arrow: Right 92">
              <a:extLst>
                <a:ext uri="{FF2B5EF4-FFF2-40B4-BE49-F238E27FC236}">
                  <a16:creationId xmlns:a16="http://schemas.microsoft.com/office/drawing/2014/main" id="{855899A0-45D8-4096-9E84-A7A02B9620F3}"/>
                </a:ext>
              </a:extLst>
            </p:cNvPr>
            <p:cNvSpPr/>
            <p:nvPr/>
          </p:nvSpPr>
          <p:spPr>
            <a:xfrm rot="2158522" flipV="1">
              <a:off x="8180537" y="2343698"/>
              <a:ext cx="763256" cy="515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4" name="Arrow: Right 94">
              <a:extLst>
                <a:ext uri="{FF2B5EF4-FFF2-40B4-BE49-F238E27FC236}">
                  <a16:creationId xmlns:a16="http://schemas.microsoft.com/office/drawing/2014/main" id="{B9D3124F-431E-45FC-9754-0B6AECD2D965}"/>
                </a:ext>
              </a:extLst>
            </p:cNvPr>
            <p:cNvSpPr/>
            <p:nvPr/>
          </p:nvSpPr>
          <p:spPr>
            <a:xfrm rot="1400799">
              <a:off x="3048402" y="4835304"/>
              <a:ext cx="1606240" cy="15191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pic>
          <p:nvPicPr>
            <p:cNvPr id="45" name="Picture 96">
              <a:extLst>
                <a:ext uri="{FF2B5EF4-FFF2-40B4-BE49-F238E27FC236}">
                  <a16:creationId xmlns:a16="http://schemas.microsoft.com/office/drawing/2014/main" id="{38183877-FC41-4976-9653-95E9E4D5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2827" y="4711070"/>
              <a:ext cx="635305" cy="739210"/>
            </a:xfrm>
            <a:prstGeom prst="rect">
              <a:avLst/>
            </a:prstGeom>
          </p:spPr>
        </p:pic>
        <p:pic>
          <p:nvPicPr>
            <p:cNvPr id="46" name="Picture 98">
              <a:extLst>
                <a:ext uri="{FF2B5EF4-FFF2-40B4-BE49-F238E27FC236}">
                  <a16:creationId xmlns:a16="http://schemas.microsoft.com/office/drawing/2014/main" id="{76F593C9-FA1F-4E61-90E7-7549C95F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313" y="3310191"/>
              <a:ext cx="2390775" cy="2729459"/>
            </a:xfrm>
            <a:prstGeom prst="rect">
              <a:avLst/>
            </a:prstGeom>
          </p:spPr>
        </p:pic>
        <p:pic>
          <p:nvPicPr>
            <p:cNvPr id="47" name="Picture 2" descr="Free Validation Cliparts, Download Free Clip Art, Free Clip Art on Clipart  Library">
              <a:extLst>
                <a:ext uri="{FF2B5EF4-FFF2-40B4-BE49-F238E27FC236}">
                  <a16:creationId xmlns:a16="http://schemas.microsoft.com/office/drawing/2014/main" id="{F4125158-ABFF-4B09-9914-17430DF77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342" y="3864303"/>
              <a:ext cx="1295215" cy="158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1">
              <a:extLst>
                <a:ext uri="{FF2B5EF4-FFF2-40B4-BE49-F238E27FC236}">
                  <a16:creationId xmlns:a16="http://schemas.microsoft.com/office/drawing/2014/main" id="{1C644B66-144C-4F71-95EF-32AD8B72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67700" y="4647704"/>
              <a:ext cx="1039510" cy="527110"/>
            </a:xfrm>
            <a:prstGeom prst="rect">
              <a:avLst/>
            </a:prstGeom>
          </p:spPr>
        </p:pic>
        <p:pic>
          <p:nvPicPr>
            <p:cNvPr id="49" name="Picture 103">
              <a:extLst>
                <a:ext uri="{FF2B5EF4-FFF2-40B4-BE49-F238E27FC236}">
                  <a16:creationId xmlns:a16="http://schemas.microsoft.com/office/drawing/2014/main" id="{3B445593-D6D5-442A-B31B-8F6BD2CC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088" y="3304225"/>
              <a:ext cx="2390775" cy="2729459"/>
            </a:xfrm>
            <a:prstGeom prst="rect">
              <a:avLst/>
            </a:prstGeom>
          </p:spPr>
        </p:pic>
        <p:pic>
          <p:nvPicPr>
            <p:cNvPr id="50" name="Picture 107">
              <a:extLst>
                <a:ext uri="{FF2B5EF4-FFF2-40B4-BE49-F238E27FC236}">
                  <a16:creationId xmlns:a16="http://schemas.microsoft.com/office/drawing/2014/main" id="{9ACAF669-E7CD-4AE6-9BE5-14858BF65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01507" y="3879627"/>
              <a:ext cx="1490632" cy="1502634"/>
            </a:xfrm>
            <a:prstGeom prst="rect">
              <a:avLst/>
            </a:prstGeom>
          </p:spPr>
        </p:pic>
        <p:sp>
          <p:nvSpPr>
            <p:cNvPr id="51" name="Oval 1">
              <a:extLst>
                <a:ext uri="{FF2B5EF4-FFF2-40B4-BE49-F238E27FC236}">
                  <a16:creationId xmlns:a16="http://schemas.microsoft.com/office/drawing/2014/main" id="{36557320-CA4E-437E-9733-73D3E20CF90D}"/>
                </a:ext>
              </a:extLst>
            </p:cNvPr>
            <p:cNvSpPr/>
            <p:nvPr/>
          </p:nvSpPr>
          <p:spPr>
            <a:xfrm>
              <a:off x="8116229" y="1159674"/>
              <a:ext cx="1472323" cy="135411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0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F8FE7-BDAD-4EFF-B65B-3AC1FB40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sheets by Jyrki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C168A6-F8CC-4442-ADD8-8DFE42B6C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75FB17B-CC26-41C9-8A1F-48F40CB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5D465AE-B648-479E-AF99-82222A0351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6457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7F943-3659-4566-A7A7-CB6A4EB5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32" y="2480648"/>
            <a:ext cx="2064773" cy="2023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362E6-B026-4DE1-B829-6E6891D3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0" y="2106528"/>
            <a:ext cx="1889650" cy="3000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D7E68-3B15-402A-B610-4BF70F3AD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009" y="2106528"/>
            <a:ext cx="2209315" cy="2883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BFE37-FA52-4056-AAD3-6025C130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903" y="2102539"/>
            <a:ext cx="1889649" cy="28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00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D0831-7A25-48FB-BAD6-2E025649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12" y="1157150"/>
            <a:ext cx="4056754" cy="44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F623-34C4-4F9E-B922-B21A7294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3" y="1040131"/>
            <a:ext cx="6668589" cy="46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4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C03C56-A49F-4746-840A-F6AA0DD4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792" y="1331343"/>
            <a:ext cx="5653405" cy="15088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D7C8C0B-5221-47D4-A3AA-DEE1293FA354}"/>
              </a:ext>
            </a:extLst>
          </p:cNvPr>
          <p:cNvSpPr/>
          <p:nvPr/>
        </p:nvSpPr>
        <p:spPr>
          <a:xfrm>
            <a:off x="2802640" y="2451310"/>
            <a:ext cx="2203445" cy="194422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C20AF-C4E1-4824-AA11-2D0A6A83DF49}"/>
              </a:ext>
            </a:extLst>
          </p:cNvPr>
          <p:cNvSpPr/>
          <p:nvPr/>
        </p:nvSpPr>
        <p:spPr>
          <a:xfrm>
            <a:off x="3256304" y="3117627"/>
            <a:ext cx="1620161" cy="8424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3F3F3F"/>
                </a:solidFill>
                <a:latin typeface="Calibri" panose="020F0502020204030204"/>
              </a:rPr>
              <a:t>IFC OWL</a:t>
            </a:r>
          </a:p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3F3F3F"/>
                </a:solidFill>
                <a:latin typeface="Calibri" panose="020F0502020204030204"/>
              </a:rPr>
              <a:t>ontology reason</a:t>
            </a:r>
            <a:endParaRPr lang="fi-FI" sz="1350" dirty="0">
              <a:solidFill>
                <a:srgbClr val="3F3F3F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1EDECC-8777-41D5-A9F4-0667D6432E5D}"/>
              </a:ext>
            </a:extLst>
          </p:cNvPr>
          <p:cNvCxnSpPr>
            <a:cxnSpLocks/>
          </p:cNvCxnSpPr>
          <p:nvPr/>
        </p:nvCxnSpPr>
        <p:spPr>
          <a:xfrm>
            <a:off x="3839555" y="2775346"/>
            <a:ext cx="0" cy="3240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7BD99A-60AA-45B8-AF90-F35D4ED6981E}"/>
              </a:ext>
            </a:extLst>
          </p:cNvPr>
          <p:cNvSpPr txBox="1"/>
          <p:nvPr/>
        </p:nvSpPr>
        <p:spPr>
          <a:xfrm flipH="1">
            <a:off x="469594" y="3316385"/>
            <a:ext cx="1231337" cy="443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IFC header reader</a:t>
            </a:r>
            <a:endParaRPr lang="en-US" sz="1440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AFB085-7ABE-40FD-96DA-FA403419DF1A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>
            <a:off x="1700931" y="3537984"/>
            <a:ext cx="1555373" cy="890"/>
          </a:xfrm>
          <a:prstGeom prst="straightConnector1">
            <a:avLst/>
          </a:prstGeom>
          <a:ln w="38100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BF143A-5AFE-47F7-8C43-D157E0E0BBCF}"/>
              </a:ext>
            </a:extLst>
          </p:cNvPr>
          <p:cNvSpPr txBox="1"/>
          <p:nvPr/>
        </p:nvSpPr>
        <p:spPr>
          <a:xfrm>
            <a:off x="2024960" y="3275661"/>
            <a:ext cx="77768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Version</a:t>
            </a:r>
            <a:endParaRPr lang="en-US" sz="1440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4D74A6-4AE7-4679-8939-B1EBCC05B7BA}"/>
              </a:ext>
            </a:extLst>
          </p:cNvPr>
          <p:cNvCxnSpPr>
            <a:cxnSpLocks/>
          </p:cNvCxnSpPr>
          <p:nvPr/>
        </p:nvCxnSpPr>
        <p:spPr>
          <a:xfrm>
            <a:off x="3839555" y="4006682"/>
            <a:ext cx="0" cy="583265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5D37949-0AF5-48F0-BC1E-9153D7F99770}"/>
              </a:ext>
            </a:extLst>
          </p:cNvPr>
          <p:cNvSpPr txBox="1"/>
          <p:nvPr/>
        </p:nvSpPr>
        <p:spPr>
          <a:xfrm>
            <a:off x="3321127" y="4576215"/>
            <a:ext cx="11016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b="1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Subclasses</a:t>
            </a:r>
            <a:endParaRPr lang="en-US" sz="1440" b="1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B46344-E520-407A-ADC7-E2B818BD7B52}"/>
              </a:ext>
            </a:extLst>
          </p:cNvPr>
          <p:cNvSpPr txBox="1"/>
          <p:nvPr/>
        </p:nvSpPr>
        <p:spPr>
          <a:xfrm>
            <a:off x="5314828" y="4520815"/>
            <a:ext cx="2413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Conversion rules</a:t>
            </a:r>
            <a:endParaRPr lang="en-US" b="1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803AA43-7A98-473B-8138-16AFE9DA245F}"/>
              </a:ext>
            </a:extLst>
          </p:cNvPr>
          <p:cNvSpPr/>
          <p:nvPr/>
        </p:nvSpPr>
        <p:spPr>
          <a:xfrm>
            <a:off x="5544077" y="3617839"/>
            <a:ext cx="369309" cy="3888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3859E2-2571-4921-A381-8DF1E80B8385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876465" y="2775346"/>
            <a:ext cx="721697" cy="8994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FDA309-63E4-4D2E-9160-E263A7514793}"/>
              </a:ext>
            </a:extLst>
          </p:cNvPr>
          <p:cNvCxnSpPr>
            <a:cxnSpLocks/>
          </p:cNvCxnSpPr>
          <p:nvPr/>
        </p:nvCxnSpPr>
        <p:spPr>
          <a:xfrm flipV="1">
            <a:off x="4487627" y="4006684"/>
            <a:ext cx="1056450" cy="5229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41D429-1D3B-4204-9D12-2D4464C5D03F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5859302" y="3949738"/>
            <a:ext cx="445676" cy="5710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5E8E79-9448-4F5B-8E4D-AA27A16BA5CE}"/>
              </a:ext>
            </a:extLst>
          </p:cNvPr>
          <p:cNvSpPr txBox="1"/>
          <p:nvPr/>
        </p:nvSpPr>
        <p:spPr>
          <a:xfrm rot="10800000" flipV="1">
            <a:off x="724903" y="1881827"/>
            <a:ext cx="13605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IFC file</a:t>
            </a:r>
            <a:endParaRPr lang="en-US" b="1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83F7416-5AEA-4698-95E3-63EB40872011}"/>
              </a:ext>
            </a:extLst>
          </p:cNvPr>
          <p:cNvCxnSpPr>
            <a:cxnSpLocks/>
          </p:cNvCxnSpPr>
          <p:nvPr/>
        </p:nvCxnSpPr>
        <p:spPr>
          <a:xfrm>
            <a:off x="1083289" y="2256889"/>
            <a:ext cx="0" cy="9356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9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3300F-497C-43EF-84F4-3F7D9125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3" y="1340958"/>
            <a:ext cx="7413895" cy="39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04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07742-2BD1-4603-8175-48D3F132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3" y="1340958"/>
            <a:ext cx="7413895" cy="417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B7814-DFDE-4835-BEE4-C08C9D09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" y="1340958"/>
            <a:ext cx="7413895" cy="39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6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F9CBC-8203-42FB-A9CC-318AAF41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2" y="1373600"/>
            <a:ext cx="4426468" cy="3402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7C8C38-DDED-4F38-9123-E21990628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55" y="1647144"/>
            <a:ext cx="3132248" cy="27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3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58A23-F275-491C-9F7E-22C4B909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5" y="1196884"/>
            <a:ext cx="6995445" cy="46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3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1D41-C1E6-4C99-84BC-C0BBBEC1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410"/>
            <a:ext cx="6059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A3FF-C536-48F2-AA43-07F18E95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66801"/>
            <a:ext cx="8054114" cy="720000"/>
          </a:xfrm>
        </p:spPr>
        <p:txBody>
          <a:bodyPr/>
          <a:lstStyle/>
          <a:p>
            <a:r>
              <a:rPr lang="en-GB" dirty="0"/>
              <a:t>BIM4REN WP4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DBAA-C4C3-4B40-80A9-461EC26C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934" y="6507083"/>
            <a:ext cx="2133600" cy="169200"/>
          </a:xfrm>
        </p:spPr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8A08-0128-4A59-8C20-E1F63040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75DAA10-DB48-4894-872A-C76BB9A5B63E}" type="slidenum">
              <a:rPr lang="en-GB" smtClean="0"/>
              <a:t>4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43" name="Rectangle 46">
            <a:extLst>
              <a:ext uri="{FF2B5EF4-FFF2-40B4-BE49-F238E27FC236}">
                <a16:creationId xmlns:a16="http://schemas.microsoft.com/office/drawing/2014/main" id="{C0AEC97F-CAD1-479F-BF20-DF43A21A524F}"/>
              </a:ext>
            </a:extLst>
          </p:cNvPr>
          <p:cNvSpPr/>
          <p:nvPr/>
        </p:nvSpPr>
        <p:spPr>
          <a:xfrm>
            <a:off x="694490" y="1309313"/>
            <a:ext cx="1413251" cy="2462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defTabSz="685800"/>
            <a:r>
              <a:rPr lang="en-GB" sz="1200" b="1" dirty="0">
                <a:solidFill>
                  <a:prstClr val="black"/>
                </a:solidFill>
                <a:latin typeface="Arial"/>
              </a:rPr>
              <a:t>Legend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CF7A727E-AAF1-4395-B7D0-65B1B9A0B4FB}"/>
              </a:ext>
            </a:extLst>
          </p:cNvPr>
          <p:cNvSpPr/>
          <p:nvPr/>
        </p:nvSpPr>
        <p:spPr>
          <a:xfrm>
            <a:off x="2451553" y="1308364"/>
            <a:ext cx="5970133" cy="4027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1350" b="1" dirty="0">
                <a:solidFill>
                  <a:prstClr val="white"/>
                </a:solidFill>
                <a:latin typeface="Arial"/>
              </a:rPr>
              <a:t>WP6 One-Stop Access Platform</a:t>
            </a: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AF213206-292D-4B17-9941-5C87CCA86767}"/>
              </a:ext>
            </a:extLst>
          </p:cNvPr>
          <p:cNvSpPr/>
          <p:nvPr/>
        </p:nvSpPr>
        <p:spPr>
          <a:xfrm>
            <a:off x="2889524" y="3102708"/>
            <a:ext cx="5059181" cy="2156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WP4 Distributed BIM Repository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 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9B6E396D-3A61-4ECD-A79F-DC06F2961DED}"/>
              </a:ext>
            </a:extLst>
          </p:cNvPr>
          <p:cNvSpPr/>
          <p:nvPr/>
        </p:nvSpPr>
        <p:spPr>
          <a:xfrm>
            <a:off x="2889524" y="1881675"/>
            <a:ext cx="5059181" cy="1033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WP3/WP5 Tools and Services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1FEF4B1F-E4C4-4B78-8AEB-149981D6CB6F}"/>
              </a:ext>
            </a:extLst>
          </p:cNvPr>
          <p:cNvSpPr/>
          <p:nvPr/>
        </p:nvSpPr>
        <p:spPr>
          <a:xfrm>
            <a:off x="3122234" y="231284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BD527EAB-B869-44F1-992F-22668E6AEAE1}"/>
              </a:ext>
            </a:extLst>
          </p:cNvPr>
          <p:cNvSpPr/>
          <p:nvPr/>
        </p:nvSpPr>
        <p:spPr>
          <a:xfrm>
            <a:off x="4037164" y="2233758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683D895F-F3A0-4937-97DE-0D68F55B24A3}"/>
              </a:ext>
            </a:extLst>
          </p:cNvPr>
          <p:cNvSpPr/>
          <p:nvPr/>
        </p:nvSpPr>
        <p:spPr>
          <a:xfrm>
            <a:off x="4994255" y="231284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5D5BADAC-CF20-48BE-A0C5-E6D2D3610627}"/>
              </a:ext>
            </a:extLst>
          </p:cNvPr>
          <p:cNvSpPr/>
          <p:nvPr/>
        </p:nvSpPr>
        <p:spPr>
          <a:xfrm>
            <a:off x="4151464" y="2348058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6EE9D6AB-3BE7-49CB-B278-D7900DB810F3}"/>
              </a:ext>
            </a:extLst>
          </p:cNvPr>
          <p:cNvSpPr/>
          <p:nvPr/>
        </p:nvSpPr>
        <p:spPr>
          <a:xfrm>
            <a:off x="4271584" y="2434895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0F7D12E7-1ABD-473F-A049-C9093EC4E614}"/>
              </a:ext>
            </a:extLst>
          </p:cNvPr>
          <p:cNvSpPr/>
          <p:nvPr/>
        </p:nvSpPr>
        <p:spPr>
          <a:xfrm>
            <a:off x="5748555" y="2203693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4A55BA8D-0969-4217-9AA2-00C0AB244CED}"/>
              </a:ext>
            </a:extLst>
          </p:cNvPr>
          <p:cNvSpPr/>
          <p:nvPr/>
        </p:nvSpPr>
        <p:spPr>
          <a:xfrm>
            <a:off x="6547628" y="2398195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CB8E11A-25F8-481F-A367-C5FC796AE2F6}"/>
              </a:ext>
            </a:extLst>
          </p:cNvPr>
          <p:cNvSpPr/>
          <p:nvPr/>
        </p:nvSpPr>
        <p:spPr>
          <a:xfrm>
            <a:off x="3268205" y="3773644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CFCD39D-2EDB-4CBC-8E34-C37899ABFD9F}"/>
              </a:ext>
            </a:extLst>
          </p:cNvPr>
          <p:cNvSpPr/>
          <p:nvPr/>
        </p:nvSpPr>
        <p:spPr>
          <a:xfrm>
            <a:off x="4385943" y="3745481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0C481F33-4B92-4191-9BB5-0DFCAA4B08B8}"/>
              </a:ext>
            </a:extLst>
          </p:cNvPr>
          <p:cNvSpPr/>
          <p:nvPr/>
        </p:nvSpPr>
        <p:spPr>
          <a:xfrm>
            <a:off x="5602252" y="3798309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11D4EA5-0882-4714-A4B5-DC2E4B739A7E}"/>
              </a:ext>
            </a:extLst>
          </p:cNvPr>
          <p:cNvSpPr/>
          <p:nvPr/>
        </p:nvSpPr>
        <p:spPr>
          <a:xfrm>
            <a:off x="6941282" y="3686955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E32AA344-513D-41EE-A80F-2301B6D6C2DA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 flipV="1">
            <a:off x="3527815" y="2436550"/>
            <a:ext cx="509350" cy="790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2797D185-EAA9-4CD1-9192-B1730118C028}"/>
              </a:ext>
            </a:extLst>
          </p:cNvPr>
          <p:cNvCxnSpPr>
            <a:cxnSpLocks/>
            <a:stCxn id="50" idx="6"/>
            <a:endCxn id="56" idx="2"/>
          </p:cNvCxnSpPr>
          <p:nvPr/>
        </p:nvCxnSpPr>
        <p:spPr>
          <a:xfrm>
            <a:off x="3527815" y="2515634"/>
            <a:ext cx="743770" cy="1220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95C8E381-D20E-4CEA-8B6B-FDA841528086}"/>
              </a:ext>
            </a:extLst>
          </p:cNvPr>
          <p:cNvCxnSpPr>
            <a:cxnSpLocks/>
            <a:stCxn id="53" idx="2"/>
            <a:endCxn id="56" idx="6"/>
          </p:cNvCxnSpPr>
          <p:nvPr/>
        </p:nvCxnSpPr>
        <p:spPr>
          <a:xfrm flipH="1">
            <a:off x="4677166" y="2515634"/>
            <a:ext cx="317090" cy="1220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FA38224D-21A4-4B4B-8AE0-1EDA343716E5}"/>
              </a:ext>
            </a:extLst>
          </p:cNvPr>
          <p:cNvCxnSpPr>
            <a:cxnSpLocks/>
            <a:endCxn id="53" idx="6"/>
          </p:cNvCxnSpPr>
          <p:nvPr/>
        </p:nvCxnSpPr>
        <p:spPr>
          <a:xfrm flipH="1">
            <a:off x="5399835" y="2436550"/>
            <a:ext cx="348720" cy="790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C8788C96-992A-4DA0-8B84-CB5C8D0218D7}"/>
              </a:ext>
            </a:extLst>
          </p:cNvPr>
          <p:cNvCxnSpPr>
            <a:cxnSpLocks/>
            <a:stCxn id="59" idx="2"/>
            <a:endCxn id="57" idx="6"/>
          </p:cNvCxnSpPr>
          <p:nvPr/>
        </p:nvCxnSpPr>
        <p:spPr>
          <a:xfrm flipH="1" flipV="1">
            <a:off x="6154136" y="2406484"/>
            <a:ext cx="393492" cy="19450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3D225A1D-E196-41D0-A007-9C3DAEEE35CE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 flipV="1">
            <a:off x="3673785" y="3948273"/>
            <a:ext cx="712158" cy="28163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C70BD512-D6EA-48AB-A320-6C917B2F7F35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4791525" y="3948272"/>
            <a:ext cx="810728" cy="52828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4400EDE4-8A7B-44E9-8561-18E983056F83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 flipV="1">
            <a:off x="6007834" y="3889745"/>
            <a:ext cx="933449" cy="111354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1E5EDC95-D9EF-4FAE-9428-3EB039A9C617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flipH="1">
            <a:off x="3470996" y="3399886"/>
            <a:ext cx="1364715" cy="373758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C8EE1EA9-2D50-440F-80F2-0604A71A133F}"/>
              </a:ext>
            </a:extLst>
          </p:cNvPr>
          <p:cNvCxnSpPr>
            <a:cxnSpLocks/>
            <a:stCxn id="56" idx="4"/>
            <a:endCxn id="52" idx="1"/>
          </p:cNvCxnSpPr>
          <p:nvPr/>
        </p:nvCxnSpPr>
        <p:spPr>
          <a:xfrm>
            <a:off x="4474375" y="2840476"/>
            <a:ext cx="420732" cy="41601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0B1DF7E3-6176-4B91-9C34-7B063084F03E}"/>
              </a:ext>
            </a:extLst>
          </p:cNvPr>
          <p:cNvCxnSpPr>
            <a:cxnSpLocks/>
            <a:stCxn id="52" idx="7"/>
            <a:endCxn id="59" idx="4"/>
          </p:cNvCxnSpPr>
          <p:nvPr/>
        </p:nvCxnSpPr>
        <p:spPr>
          <a:xfrm flipV="1">
            <a:off x="5181896" y="2803776"/>
            <a:ext cx="1568523" cy="45271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troomdiagram: Magnetische schijf 81">
            <a:extLst>
              <a:ext uri="{FF2B5EF4-FFF2-40B4-BE49-F238E27FC236}">
                <a16:creationId xmlns:a16="http://schemas.microsoft.com/office/drawing/2014/main" id="{33549741-99B3-441A-BC00-23BCD5DEE06F}"/>
              </a:ext>
            </a:extLst>
          </p:cNvPr>
          <p:cNvSpPr/>
          <p:nvPr/>
        </p:nvSpPr>
        <p:spPr>
          <a:xfrm>
            <a:off x="3192336" y="4489435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3" name="Stroomdiagram: Magnetische schijf 82">
            <a:extLst>
              <a:ext uri="{FF2B5EF4-FFF2-40B4-BE49-F238E27FC236}">
                <a16:creationId xmlns:a16="http://schemas.microsoft.com/office/drawing/2014/main" id="{5772CBBD-46D6-46C0-A01B-98A676A9EA5A}"/>
              </a:ext>
            </a:extLst>
          </p:cNvPr>
          <p:cNvSpPr/>
          <p:nvPr/>
        </p:nvSpPr>
        <p:spPr>
          <a:xfrm>
            <a:off x="7270298" y="2375108"/>
            <a:ext cx="574676" cy="31543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84" name="Stroomdiagram: Magnetische schijf 83">
            <a:extLst>
              <a:ext uri="{FF2B5EF4-FFF2-40B4-BE49-F238E27FC236}">
                <a16:creationId xmlns:a16="http://schemas.microsoft.com/office/drawing/2014/main" id="{5707FC9D-5B51-4E43-B132-847E6265CDD1}"/>
              </a:ext>
            </a:extLst>
          </p:cNvPr>
          <p:cNvSpPr/>
          <p:nvPr/>
        </p:nvSpPr>
        <p:spPr>
          <a:xfrm>
            <a:off x="2967644" y="1971182"/>
            <a:ext cx="574676" cy="286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85" name="Stroomdiagram: Magnetische schijf 68">
            <a:extLst>
              <a:ext uri="{FF2B5EF4-FFF2-40B4-BE49-F238E27FC236}">
                <a16:creationId xmlns:a16="http://schemas.microsoft.com/office/drawing/2014/main" id="{68EF2130-0288-4F15-AA50-1CFC8F41D7A6}"/>
              </a:ext>
            </a:extLst>
          </p:cNvPr>
          <p:cNvSpPr/>
          <p:nvPr/>
        </p:nvSpPr>
        <p:spPr>
          <a:xfrm>
            <a:off x="5009048" y="4268925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6" name="Stroomdiagram: Magnetische schijf 68">
            <a:extLst>
              <a:ext uri="{FF2B5EF4-FFF2-40B4-BE49-F238E27FC236}">
                <a16:creationId xmlns:a16="http://schemas.microsoft.com/office/drawing/2014/main" id="{A45CD5C2-4D97-41C8-8174-B7E84B2FA12D}"/>
              </a:ext>
            </a:extLst>
          </p:cNvPr>
          <p:cNvSpPr/>
          <p:nvPr/>
        </p:nvSpPr>
        <p:spPr>
          <a:xfrm>
            <a:off x="7097999" y="4410534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7" name="Ovaal 9">
            <a:extLst>
              <a:ext uri="{FF2B5EF4-FFF2-40B4-BE49-F238E27FC236}">
                <a16:creationId xmlns:a16="http://schemas.microsoft.com/office/drawing/2014/main" id="{A9432480-6576-4221-B057-7DB286A9C6B8}"/>
              </a:ext>
            </a:extLst>
          </p:cNvPr>
          <p:cNvSpPr/>
          <p:nvPr/>
        </p:nvSpPr>
        <p:spPr>
          <a:xfrm>
            <a:off x="880699" y="173582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88" name="Ovaal 22">
            <a:extLst>
              <a:ext uri="{FF2B5EF4-FFF2-40B4-BE49-F238E27FC236}">
                <a16:creationId xmlns:a16="http://schemas.microsoft.com/office/drawing/2014/main" id="{CDE0746C-47CC-487D-AA7A-33399DE1CFDC}"/>
              </a:ext>
            </a:extLst>
          </p:cNvPr>
          <p:cNvSpPr/>
          <p:nvPr/>
        </p:nvSpPr>
        <p:spPr>
          <a:xfrm>
            <a:off x="885078" y="2760627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89" name="Stroomdiagram: Magnetische schijf 68">
            <a:extLst>
              <a:ext uri="{FF2B5EF4-FFF2-40B4-BE49-F238E27FC236}">
                <a16:creationId xmlns:a16="http://schemas.microsoft.com/office/drawing/2014/main" id="{464B39BD-F842-4CF4-98F2-0AB42602F3D9}"/>
              </a:ext>
            </a:extLst>
          </p:cNvPr>
          <p:cNvSpPr/>
          <p:nvPr/>
        </p:nvSpPr>
        <p:spPr>
          <a:xfrm>
            <a:off x="789136" y="3341928"/>
            <a:ext cx="613198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90" name="Stroomdiagram: Magnetische schijf 72">
            <a:extLst>
              <a:ext uri="{FF2B5EF4-FFF2-40B4-BE49-F238E27FC236}">
                <a16:creationId xmlns:a16="http://schemas.microsoft.com/office/drawing/2014/main" id="{BE1C1959-74E4-42CC-96A8-1B7599CC34A6}"/>
              </a:ext>
            </a:extLst>
          </p:cNvPr>
          <p:cNvSpPr/>
          <p:nvPr/>
        </p:nvSpPr>
        <p:spPr>
          <a:xfrm>
            <a:off x="789136" y="2307691"/>
            <a:ext cx="574676" cy="286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91" name="TextBox 45">
            <a:extLst>
              <a:ext uri="{FF2B5EF4-FFF2-40B4-BE49-F238E27FC236}">
                <a16:creationId xmlns:a16="http://schemas.microsoft.com/office/drawing/2014/main" id="{4B368441-9050-4155-B5BC-457B021FEB81}"/>
              </a:ext>
            </a:extLst>
          </p:cNvPr>
          <p:cNvSpPr txBox="1"/>
          <p:nvPr/>
        </p:nvSpPr>
        <p:spPr>
          <a:xfrm>
            <a:off x="1393418" y="1818336"/>
            <a:ext cx="851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Micro Service (non-BIM)</a:t>
            </a:r>
          </a:p>
        </p:txBody>
      </p:sp>
      <p:sp>
        <p:nvSpPr>
          <p:cNvPr id="92" name="TextBox 75">
            <a:extLst>
              <a:ext uri="{FF2B5EF4-FFF2-40B4-BE49-F238E27FC236}">
                <a16:creationId xmlns:a16="http://schemas.microsoft.com/office/drawing/2014/main" id="{40B44A23-680A-44E1-96D7-2AA7CCD1E94A}"/>
              </a:ext>
            </a:extLst>
          </p:cNvPr>
          <p:cNvSpPr txBox="1"/>
          <p:nvPr/>
        </p:nvSpPr>
        <p:spPr>
          <a:xfrm>
            <a:off x="1393418" y="2312562"/>
            <a:ext cx="680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Database (non-BIM)</a:t>
            </a:r>
          </a:p>
        </p:txBody>
      </p:sp>
      <p:sp>
        <p:nvSpPr>
          <p:cNvPr id="93" name="TextBox 76">
            <a:extLst>
              <a:ext uri="{FF2B5EF4-FFF2-40B4-BE49-F238E27FC236}">
                <a16:creationId xmlns:a16="http://schemas.microsoft.com/office/drawing/2014/main" id="{E11B67A6-5E6A-4B8F-9A38-4BB3022E2500}"/>
              </a:ext>
            </a:extLst>
          </p:cNvPr>
          <p:cNvSpPr txBox="1"/>
          <p:nvPr/>
        </p:nvSpPr>
        <p:spPr>
          <a:xfrm>
            <a:off x="1393418" y="2845611"/>
            <a:ext cx="68098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BIM Bot</a:t>
            </a:r>
          </a:p>
        </p:txBody>
      </p:sp>
      <p:sp>
        <p:nvSpPr>
          <p:cNvPr id="94" name="TextBox 77">
            <a:extLst>
              <a:ext uri="{FF2B5EF4-FFF2-40B4-BE49-F238E27FC236}">
                <a16:creationId xmlns:a16="http://schemas.microsoft.com/office/drawing/2014/main" id="{9F671257-3FEB-402B-ADF6-1D5999F7D834}"/>
              </a:ext>
            </a:extLst>
          </p:cNvPr>
          <p:cNvSpPr txBox="1"/>
          <p:nvPr/>
        </p:nvSpPr>
        <p:spPr>
          <a:xfrm>
            <a:off x="1393418" y="3357179"/>
            <a:ext cx="680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BIM</a:t>
            </a:r>
          </a:p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Database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AD698F60-723D-4EE4-970B-77F6D377AC19}"/>
              </a:ext>
            </a:extLst>
          </p:cNvPr>
          <p:cNvSpPr txBox="1"/>
          <p:nvPr/>
        </p:nvSpPr>
        <p:spPr>
          <a:xfrm>
            <a:off x="3947128" y="4654428"/>
            <a:ext cx="3089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bg1"/>
                </a:solidFill>
              </a:rPr>
              <a:t>File-based: 	        IFC-SPFF, </a:t>
            </a:r>
            <a:r>
              <a:rPr lang="en-GB" sz="800" i="1" dirty="0" err="1">
                <a:solidFill>
                  <a:schemeClr val="bg1"/>
                </a:solidFill>
              </a:rPr>
              <a:t>ifcOWL</a:t>
            </a:r>
            <a:r>
              <a:rPr lang="en-GB" sz="800" i="1" dirty="0">
                <a:solidFill>
                  <a:schemeClr val="bg1"/>
                </a:solidFill>
              </a:rPr>
              <a:t>/B4R-DM-JSON-LD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bg1"/>
                </a:solidFill>
              </a:rPr>
              <a:t>Direct access-based: SPARQL / GraphQL-LD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3CC394C3-0350-491E-9376-5D4E82C3E238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3474118" y="4203890"/>
            <a:ext cx="5556" cy="285545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70C0644-F005-4C52-AAF0-5A2C7DFAA036}"/>
              </a:ext>
            </a:extLst>
          </p:cNvPr>
          <p:cNvCxnSpPr>
            <a:cxnSpLocks/>
          </p:cNvCxnSpPr>
          <p:nvPr/>
        </p:nvCxnSpPr>
        <p:spPr>
          <a:xfrm>
            <a:off x="4719382" y="4179225"/>
            <a:ext cx="219679" cy="220578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203C48AB-A456-45C3-8947-8C89D7EFC653}"/>
              </a:ext>
            </a:extLst>
          </p:cNvPr>
          <p:cNvCxnSpPr>
            <a:cxnSpLocks/>
          </p:cNvCxnSpPr>
          <p:nvPr/>
        </p:nvCxnSpPr>
        <p:spPr>
          <a:xfrm flipH="1">
            <a:off x="5636838" y="4233617"/>
            <a:ext cx="127526" cy="233124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FFB14E59-167E-40B5-A97D-5D1F40BBF3AF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7258862" y="4115971"/>
            <a:ext cx="126475" cy="294563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209FB03-A61B-4BEE-8C0E-FA8187B8F281}"/>
              </a:ext>
            </a:extLst>
          </p:cNvPr>
          <p:cNvSpPr/>
          <p:nvPr/>
        </p:nvSpPr>
        <p:spPr>
          <a:xfrm>
            <a:off x="4432044" y="4375011"/>
            <a:ext cx="329207" cy="241419"/>
          </a:xfrm>
          <a:custGeom>
            <a:avLst/>
            <a:gdLst>
              <a:gd name="connsiteX0" fmla="*/ 0 w 177800"/>
              <a:gd name="connsiteY0" fmla="*/ 259080 h 259080"/>
              <a:gd name="connsiteX1" fmla="*/ 66040 w 177800"/>
              <a:gd name="connsiteY1" fmla="*/ 91440 h 259080"/>
              <a:gd name="connsiteX2" fmla="*/ 71120 w 177800"/>
              <a:gd name="connsiteY2" fmla="*/ 35560 h 259080"/>
              <a:gd name="connsiteX3" fmla="*/ 86360 w 177800"/>
              <a:gd name="connsiteY3" fmla="*/ 25400 h 259080"/>
              <a:gd name="connsiteX4" fmla="*/ 116840 w 177800"/>
              <a:gd name="connsiteY4" fmla="*/ 15240 h 259080"/>
              <a:gd name="connsiteX5" fmla="*/ 132080 w 177800"/>
              <a:gd name="connsiteY5" fmla="*/ 5080 h 259080"/>
              <a:gd name="connsiteX6" fmla="*/ 177800 w 177800"/>
              <a:gd name="connsiteY6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800" h="259080">
                <a:moveTo>
                  <a:pt x="0" y="259080"/>
                </a:moveTo>
                <a:cubicBezTo>
                  <a:pt x="22013" y="203200"/>
                  <a:pt x="47830" y="148672"/>
                  <a:pt x="66040" y="91440"/>
                </a:cubicBezTo>
                <a:cubicBezTo>
                  <a:pt x="71711" y="73617"/>
                  <a:pt x="65620" y="53436"/>
                  <a:pt x="71120" y="35560"/>
                </a:cubicBezTo>
                <a:cubicBezTo>
                  <a:pt x="72916" y="29725"/>
                  <a:pt x="80781" y="27880"/>
                  <a:pt x="86360" y="25400"/>
                </a:cubicBezTo>
                <a:cubicBezTo>
                  <a:pt x="96147" y="21050"/>
                  <a:pt x="107929" y="21181"/>
                  <a:pt x="116840" y="15240"/>
                </a:cubicBezTo>
                <a:cubicBezTo>
                  <a:pt x="121920" y="11853"/>
                  <a:pt x="126157" y="6561"/>
                  <a:pt x="132080" y="5080"/>
                </a:cubicBezTo>
                <a:cubicBezTo>
                  <a:pt x="146956" y="1361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11B2518-FAEC-43F8-9BFC-3465E96108D9}"/>
              </a:ext>
            </a:extLst>
          </p:cNvPr>
          <p:cNvSpPr txBox="1"/>
          <p:nvPr/>
        </p:nvSpPr>
        <p:spPr>
          <a:xfrm>
            <a:off x="554410" y="5434340"/>
            <a:ext cx="7218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BIM 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implemented as “micro services” (OpenAPI)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deployed in Amazon Web Services (AWS) / CSTB KROQI platform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40D4AF2C-D2B7-4B4C-8F95-2E7AC2E0833C}"/>
              </a:ext>
            </a:extLst>
          </p:cNvPr>
          <p:cNvSpPr/>
          <p:nvPr/>
        </p:nvSpPr>
        <p:spPr>
          <a:xfrm>
            <a:off x="4835711" y="3197095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Maestro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4D715CC-0E0E-4816-B8A9-FEC7E1141DDB}"/>
              </a:ext>
            </a:extLst>
          </p:cNvPr>
          <p:cNvCxnSpPr>
            <a:cxnSpLocks/>
            <a:stCxn id="52" idx="3"/>
            <a:endCxn id="61" idx="7"/>
          </p:cNvCxnSpPr>
          <p:nvPr/>
        </p:nvCxnSpPr>
        <p:spPr>
          <a:xfrm flipH="1">
            <a:off x="4732128" y="3543280"/>
            <a:ext cx="162979" cy="261597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E8AEAC32-1245-4E22-9CAC-C20A8890120F}"/>
              </a:ext>
            </a:extLst>
          </p:cNvPr>
          <p:cNvCxnSpPr>
            <a:cxnSpLocks/>
            <a:stCxn id="52" idx="5"/>
            <a:endCxn id="63" idx="1"/>
          </p:cNvCxnSpPr>
          <p:nvPr/>
        </p:nvCxnSpPr>
        <p:spPr>
          <a:xfrm>
            <a:off x="5181896" y="3543280"/>
            <a:ext cx="479752" cy="314425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ED99D560-0422-43C1-AB4A-1C8F5CC60087}"/>
              </a:ext>
            </a:extLst>
          </p:cNvPr>
          <p:cNvCxnSpPr>
            <a:cxnSpLocks/>
            <a:stCxn id="52" idx="6"/>
            <a:endCxn id="64" idx="1"/>
          </p:cNvCxnSpPr>
          <p:nvPr/>
        </p:nvCxnSpPr>
        <p:spPr>
          <a:xfrm>
            <a:off x="5241292" y="3399886"/>
            <a:ext cx="1759386" cy="346465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A5465527-495B-4ED8-ADB1-1C664719C4FE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3468419" y="2659027"/>
            <a:ext cx="1367292" cy="653857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DD3974E4-B469-4757-91FF-5C29388C2A18}"/>
              </a:ext>
            </a:extLst>
          </p:cNvPr>
          <p:cNvSpPr txBox="1"/>
          <p:nvPr/>
        </p:nvSpPr>
        <p:spPr>
          <a:xfrm>
            <a:off x="5314203" y="3164558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“orchestration”</a:t>
            </a:r>
          </a:p>
        </p:txBody>
      </p:sp>
    </p:spTree>
    <p:extLst>
      <p:ext uri="{BB962C8B-B14F-4D97-AF65-F5344CB8AC3E}">
        <p14:creationId xmlns:p14="http://schemas.microsoft.com/office/powerpoint/2010/main" val="33799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9284C-E3C1-4D05-A7AC-71C165B9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2" y="1155453"/>
            <a:ext cx="5307305" cy="45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1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A73BD-60D6-47CA-BC0D-5D94966D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7" y="902970"/>
            <a:ext cx="5941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DE80E-F5DE-48A7-BEFB-349EDF70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" y="1097140"/>
            <a:ext cx="5246044" cy="45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4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Take a look:</a:t>
            </a:r>
          </a:p>
          <a:p>
            <a:pPr lvl="1"/>
            <a:r>
              <a:rPr lang="en-US"/>
              <a:t>TNO.NL/TNO-INSIGHTS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0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8E3DE-26C5-49F5-86A8-A47F9BDB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076100"/>
            <a:ext cx="8054114" cy="720000"/>
          </a:xfrm>
        </p:spPr>
        <p:txBody>
          <a:bodyPr/>
          <a:lstStyle/>
          <a:p>
            <a:r>
              <a:rPr lang="en-GB" dirty="0"/>
              <a:t>Scope Decisions /1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F88801-EF36-44E6-A5D8-F4F333B1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580782"/>
            <a:ext cx="8587514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400" dirty="0"/>
              <a:t>Basic data specifications (“data structures”):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bSI IFC version 2x3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B4R-DM (ontology) including:</a:t>
            </a:r>
          </a:p>
          <a:p>
            <a:pPr marL="714375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W3C LBD Building Topology Ontology (BOT) ontology</a:t>
            </a:r>
          </a:p>
          <a:p>
            <a:pPr marL="714375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CEN SML patterns, like for quantities</a:t>
            </a:r>
          </a:p>
          <a:p>
            <a:pPr marL="714375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Scenario ontology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Journal of Changes (JoC) Ontology (separate from B4R-DM)</a:t>
            </a:r>
            <a:endParaRPr lang="en-GB" sz="1400" dirty="0">
              <a:solidFill>
                <a:srgbClr val="FF0000"/>
              </a:solidFill>
            </a:endParaRP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Two relevant underlying technologies: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ISO STEP technology (EXPRESS schema, SPFF data)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Standard interface: SPFF file import/export (upload/download)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W3C Linked Data (LD) technology (RDFS+OWL/SHACL, JSON-LD serialisation)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Standard interfaces: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JSON-LD import/export (upload/download)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SPARQL1.1 (optional </a:t>
            </a:r>
            <a:r>
              <a:rPr lang="en-GB" sz="1400" dirty="0" err="1"/>
              <a:t>GraphQL</a:t>
            </a:r>
            <a:r>
              <a:rPr lang="en-GB" sz="1400" dirty="0"/>
              <a:t> front-end)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Applied as defined by CEN SML</a:t>
            </a:r>
          </a:p>
          <a:p>
            <a:pPr marL="542925" lvl="3" indent="0">
              <a:lnSpc>
                <a:spcPct val="100000"/>
              </a:lnSpc>
              <a:buNone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Two Data Servers involved</a:t>
            </a:r>
          </a:p>
          <a:p>
            <a:pPr lvl="1">
              <a:lnSpc>
                <a:spcPct val="100000"/>
              </a:lnSpc>
            </a:pPr>
            <a:r>
              <a:rPr lang="en-GB" sz="1400" dirty="0"/>
              <a:t>BIM Server (OSS: TUE/TNO) for 1.</a:t>
            </a:r>
          </a:p>
          <a:p>
            <a:pPr lvl="1">
              <a:lnSpc>
                <a:spcPct val="100000"/>
              </a:lnSpc>
            </a:pPr>
            <a:r>
              <a:rPr lang="en-GB" sz="1400" dirty="0"/>
              <a:t>Stardog v7 triple store for 2.</a:t>
            </a:r>
          </a:p>
          <a:p>
            <a:pPr lvl="1">
              <a:lnSpc>
                <a:spcPct val="100000"/>
              </a:lnSpc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IFC data assumed to have non intersecting, mid-wall touching spaces with any shape representation (BB, BREP, extruded solids, …)</a:t>
            </a:r>
          </a:p>
          <a:p>
            <a:pPr marL="185738" lvl="1" indent="0">
              <a:lnSpc>
                <a:spcPct val="100000"/>
              </a:lnSpc>
              <a:buNone/>
            </a:pPr>
            <a:endParaRPr lang="en-GB" sz="14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6ECE79-E6F0-4AAC-A94A-EB0243BE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45A14DA-CFE2-49F7-B34F-C03DEC29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897AD8D-68B2-4876-A9F6-74E99E59B9A4}" type="slidenum">
              <a:rPr lang="en-GB" smtClean="0"/>
              <a:t>5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6040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875A9-233F-404A-AAF3-AFEA8547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944604"/>
            <a:ext cx="8054114" cy="720000"/>
          </a:xfrm>
        </p:spPr>
        <p:txBody>
          <a:bodyPr/>
          <a:lstStyle/>
          <a:p>
            <a:r>
              <a:rPr lang="en-GB" dirty="0"/>
              <a:t>Scope Decisions /2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DDFBE4-AC32-4714-B729-8D8112EF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610904"/>
            <a:ext cx="8587514" cy="4182150"/>
          </a:xfrm>
        </p:spPr>
        <p:txBody>
          <a:bodyPr/>
          <a:lstStyle/>
          <a:p>
            <a:r>
              <a:rPr lang="en-GB" sz="1400" dirty="0"/>
              <a:t>Extension tool (for energy aspects &amp; renovation scenario’s) is CSTB’s LOD Lifter on LD side</a:t>
            </a:r>
          </a:p>
          <a:p>
            <a:r>
              <a:rPr lang="en-GB" sz="1400" dirty="0"/>
              <a:t>Energy simulation approach in WP5, focus on IES VE dealing internally with secondary surfaces</a:t>
            </a:r>
          </a:p>
          <a:p>
            <a:r>
              <a:rPr lang="en-GB" sz="1400" dirty="0"/>
              <a:t>Neutral geometry as bounding boxes (L-shape issues accepted)</a:t>
            </a:r>
          </a:p>
          <a:p>
            <a:r>
              <a:rPr lang="en-GB" sz="1400" dirty="0"/>
              <a:t>Renovation extensions</a:t>
            </a:r>
          </a:p>
          <a:p>
            <a:pPr lvl="1"/>
            <a:r>
              <a:rPr lang="en-GB" sz="1400" dirty="0"/>
              <a:t>Variants for renovation (TO-BE) scenarios with different measures, energy simulation results, KPIs etc. (no geometric changes involved!):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sz="1400" dirty="0"/>
              <a:t>Adding insulation on walls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sz="1400" dirty="0"/>
              <a:t>Replacing existing windows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sz="1400" dirty="0"/>
              <a:t>New installation components (“products”) of heating systems like heat pumps for catalogues</a:t>
            </a:r>
          </a:p>
          <a:p>
            <a:pPr lvl="1"/>
            <a:r>
              <a:rPr lang="en-GB" sz="1400" dirty="0"/>
              <a:t>State Model &amp; User Model assumed to be not changed from AS-IS in TO-BE</a:t>
            </a:r>
          </a:p>
          <a:p>
            <a:pPr lvl="1"/>
            <a:r>
              <a:rPr lang="en-GB" sz="1400" dirty="0"/>
              <a:t>Model checker work with RWTH SHACL-generated ontology (from OWL) transforming outputs as BCF-ontology instances (check)</a:t>
            </a:r>
          </a:p>
          <a:p>
            <a:pPr lvl="1"/>
            <a:r>
              <a:rPr lang="en-GB" sz="1400" dirty="0" err="1"/>
              <a:t>veXML</a:t>
            </a:r>
            <a:r>
              <a:rPr lang="en-GB" sz="1400" dirty="0"/>
              <a:t> = </a:t>
            </a:r>
            <a:r>
              <a:rPr lang="en-GB" sz="1400" dirty="0" err="1"/>
              <a:t>gbXML</a:t>
            </a:r>
            <a:r>
              <a:rPr lang="en-GB" sz="1400" dirty="0"/>
              <a:t> (geometry) + physics (building/installations in B4R-DM)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F2EC9-C353-4433-B161-EE77B6D5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B77BD5-3246-4A95-9CC7-879B682B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9B49D61-8696-4751-A912-C61A075832B9}" type="slidenum">
              <a:rPr lang="en-GB" smtClean="0"/>
              <a:t>6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2438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8057C-B830-4836-8DA2-DA7B762A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B01346-D9AA-4831-B08D-144A8162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F74DDF-F3E1-4EF2-A3E4-1CE136D9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7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6054AED-5799-4CAB-9A7E-DD29CE3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62497"/>
            <a:ext cx="8594325" cy="421333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1FCC8F-817F-40E7-ACA4-39646EDAEB5A}"/>
              </a:ext>
            </a:extLst>
          </p:cNvPr>
          <p:cNvSpPr txBox="1"/>
          <p:nvPr/>
        </p:nvSpPr>
        <p:spPr>
          <a:xfrm>
            <a:off x="4488180" y="5559240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Orchestration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CFB200D-3B05-4D75-B5C2-0A6E029C9D6B}"/>
              </a:ext>
            </a:extLst>
          </p:cNvPr>
          <p:cNvSpPr txBox="1"/>
          <p:nvPr/>
        </p:nvSpPr>
        <p:spPr>
          <a:xfrm>
            <a:off x="7022547" y="2369820"/>
            <a:ext cx="10150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Renovation</a:t>
            </a:r>
          </a:p>
          <a:p>
            <a:r>
              <a:rPr lang="en-GB" sz="1100" dirty="0">
                <a:solidFill>
                  <a:srgbClr val="FF0000"/>
                </a:solidFill>
              </a:rPr>
              <a:t>Designer </a:t>
            </a:r>
          </a:p>
          <a:p>
            <a:r>
              <a:rPr lang="en-GB" sz="1100" dirty="0">
                <a:solidFill>
                  <a:srgbClr val="FF0000"/>
                </a:solidFill>
              </a:rPr>
              <a:t>To be added!</a:t>
            </a:r>
          </a:p>
        </p:txBody>
      </p:sp>
    </p:spTree>
    <p:extLst>
      <p:ext uri="{BB962C8B-B14F-4D97-AF65-F5344CB8AC3E}">
        <p14:creationId xmlns:p14="http://schemas.microsoft.com/office/powerpoint/2010/main" val="28603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BA27D-01EA-4C39-B7D3-E750D4D9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038000"/>
            <a:ext cx="8054114" cy="720000"/>
          </a:xfrm>
        </p:spPr>
        <p:txBody>
          <a:bodyPr/>
          <a:lstStyle/>
          <a:p>
            <a:r>
              <a:rPr lang="en-GB" dirty="0"/>
              <a:t>WP4 Architecture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6029CA-461F-47F1-9FE9-C16F953D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43AD6D-09E7-4D68-ABE3-582F794D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6B929E2-C5E0-47E6-81F1-31FAD5727843}" type="slidenum">
              <a:rPr lang="en-GB" smtClean="0"/>
              <a:t>8</a:t>
            </a:fld>
            <a:r>
              <a:rPr lang="en-GB" dirty="0"/>
              <a:t> | BIM4REN WP4 Architecture &amp; Workflow</a:t>
            </a:r>
          </a:p>
        </p:txBody>
      </p:sp>
      <p:pic>
        <p:nvPicPr>
          <p:cNvPr id="59" name="Picture 66">
            <a:extLst>
              <a:ext uri="{FF2B5EF4-FFF2-40B4-BE49-F238E27FC236}">
                <a16:creationId xmlns:a16="http://schemas.microsoft.com/office/drawing/2014/main" id="{E99E9DB7-16CA-4B4E-8F89-9DC81B61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23" y="1613181"/>
            <a:ext cx="5805563" cy="2618725"/>
          </a:xfrm>
          <a:prstGeom prst="rect">
            <a:avLst/>
          </a:prstGeom>
        </p:spPr>
      </p:pic>
      <p:sp>
        <p:nvSpPr>
          <p:cNvPr id="60" name="Rectangle 27">
            <a:extLst>
              <a:ext uri="{FF2B5EF4-FFF2-40B4-BE49-F238E27FC236}">
                <a16:creationId xmlns:a16="http://schemas.microsoft.com/office/drawing/2014/main" id="{AAA26022-44B4-4D4C-8E81-5A781C6E473C}"/>
              </a:ext>
            </a:extLst>
          </p:cNvPr>
          <p:cNvSpPr/>
          <p:nvPr/>
        </p:nvSpPr>
        <p:spPr>
          <a:xfrm>
            <a:off x="4672472" y="4437859"/>
            <a:ext cx="1546218" cy="942109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5000"/>
                  <a:lumOff val="95000"/>
                </a:srgbClr>
              </a:gs>
              <a:gs pos="74000">
                <a:srgbClr val="5B9BD5">
                  <a:lumMod val="45000"/>
                  <a:lumOff val="55000"/>
                </a:srgbClr>
              </a:gs>
              <a:gs pos="83000">
                <a:srgbClr val="5B9BD5">
                  <a:lumMod val="45000"/>
                  <a:lumOff val="55000"/>
                </a:srgbClr>
              </a:gs>
              <a:gs pos="100000">
                <a:srgbClr val="5B9BD5">
                  <a:lumMod val="30000"/>
                  <a:lumOff val="7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DE3C318D-BC99-4C8B-AE50-F8597850CD6F}"/>
              </a:ext>
            </a:extLst>
          </p:cNvPr>
          <p:cNvSpPr/>
          <p:nvPr/>
        </p:nvSpPr>
        <p:spPr>
          <a:xfrm>
            <a:off x="1318956" y="2037226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Autodesk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Revit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(incl. cleaning)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9">
            <a:extLst>
              <a:ext uri="{FF2B5EF4-FFF2-40B4-BE49-F238E27FC236}">
                <a16:creationId xmlns:a16="http://schemas.microsoft.com/office/drawing/2014/main" id="{72BBBE9E-8587-41F2-9772-99FDF4E706E7}"/>
              </a:ext>
            </a:extLst>
          </p:cNvPr>
          <p:cNvSpPr/>
          <p:nvPr/>
        </p:nvSpPr>
        <p:spPr>
          <a:xfrm>
            <a:off x="119435" y="2030380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BIMEO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AR2Build app</a:t>
            </a:r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60E4D448-A705-4797-B73F-E11138E2B9CF}"/>
              </a:ext>
            </a:extLst>
          </p:cNvPr>
          <p:cNvSpPr/>
          <p:nvPr/>
        </p:nvSpPr>
        <p:spPr>
          <a:xfrm>
            <a:off x="114300" y="2977760"/>
            <a:ext cx="986682" cy="814901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Matterport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Scanner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Arrow Connector 13">
            <a:extLst>
              <a:ext uri="{FF2B5EF4-FFF2-40B4-BE49-F238E27FC236}">
                <a16:creationId xmlns:a16="http://schemas.microsoft.com/office/drawing/2014/main" id="{4A219F16-3B5A-43D2-8807-1EE7B27F7CE1}"/>
              </a:ext>
            </a:extLst>
          </p:cNvPr>
          <p:cNvCxnSpPr>
            <a:cxnSpLocks/>
            <a:stCxn id="62" idx="3"/>
            <a:endCxn id="61" idx="1"/>
          </p:cNvCxnSpPr>
          <p:nvPr/>
        </p:nvCxnSpPr>
        <p:spPr>
          <a:xfrm>
            <a:off x="1100983" y="2442108"/>
            <a:ext cx="217973" cy="684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Rectangle 21">
            <a:extLst>
              <a:ext uri="{FF2B5EF4-FFF2-40B4-BE49-F238E27FC236}">
                <a16:creationId xmlns:a16="http://schemas.microsoft.com/office/drawing/2014/main" id="{F53DC130-8838-4A68-8599-C6D59EB3D64F}"/>
              </a:ext>
            </a:extLst>
          </p:cNvPr>
          <p:cNvSpPr/>
          <p:nvPr/>
        </p:nvSpPr>
        <p:spPr>
          <a:xfrm>
            <a:off x="1318956" y="2969203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WiseBIM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(2D &gt; 3D)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Arrow Connector 23">
            <a:extLst>
              <a:ext uri="{FF2B5EF4-FFF2-40B4-BE49-F238E27FC236}">
                <a16:creationId xmlns:a16="http://schemas.microsoft.com/office/drawing/2014/main" id="{207ECABD-16FD-4C9C-B097-6CD5EBD5E9F2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1100982" y="3380933"/>
            <a:ext cx="217974" cy="427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" name="Rectangle 106">
            <a:extLst>
              <a:ext uri="{FF2B5EF4-FFF2-40B4-BE49-F238E27FC236}">
                <a16:creationId xmlns:a16="http://schemas.microsoft.com/office/drawing/2014/main" id="{9B8F1275-DAD0-4DD0-89F3-671757C33FC9}"/>
              </a:ext>
            </a:extLst>
          </p:cNvPr>
          <p:cNvSpPr/>
          <p:nvPr/>
        </p:nvSpPr>
        <p:spPr>
          <a:xfrm>
            <a:off x="1363064" y="5294654"/>
            <a:ext cx="951616" cy="7594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IES Cloud service</a:t>
            </a:r>
          </a:p>
        </p:txBody>
      </p:sp>
      <p:sp>
        <p:nvSpPr>
          <p:cNvPr id="68" name="Rectangle 137">
            <a:extLst>
              <a:ext uri="{FF2B5EF4-FFF2-40B4-BE49-F238E27FC236}">
                <a16:creationId xmlns:a16="http://schemas.microsoft.com/office/drawing/2014/main" id="{EB09F4FD-5DCF-44F9-B4F6-92BDC3E2085A}"/>
              </a:ext>
            </a:extLst>
          </p:cNvPr>
          <p:cNvSpPr/>
          <p:nvPr/>
        </p:nvSpPr>
        <p:spPr>
          <a:xfrm>
            <a:off x="3883221" y="5477858"/>
            <a:ext cx="850704" cy="7050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KROQI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EDMS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198">
            <a:extLst>
              <a:ext uri="{FF2B5EF4-FFF2-40B4-BE49-F238E27FC236}">
                <a16:creationId xmlns:a16="http://schemas.microsoft.com/office/drawing/2014/main" id="{4C607690-FF14-4F05-8C32-355929592CF7}"/>
              </a:ext>
            </a:extLst>
          </p:cNvPr>
          <p:cNvSpPr/>
          <p:nvPr/>
        </p:nvSpPr>
        <p:spPr>
          <a:xfrm>
            <a:off x="3066882" y="5485618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veXML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gbXML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2">
            <a:extLst>
              <a:ext uri="{FF2B5EF4-FFF2-40B4-BE49-F238E27FC236}">
                <a16:creationId xmlns:a16="http://schemas.microsoft.com/office/drawing/2014/main" id="{B516216A-C14A-4F81-AD9A-07AFAEEB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39" y="4993851"/>
            <a:ext cx="730983" cy="1604906"/>
          </a:xfrm>
          <a:prstGeom prst="rect">
            <a:avLst/>
          </a:prstGeom>
        </p:spPr>
      </p:pic>
      <p:cxnSp>
        <p:nvCxnSpPr>
          <p:cNvPr id="72" name="Straight Arrow Connector 100">
            <a:extLst>
              <a:ext uri="{FF2B5EF4-FFF2-40B4-BE49-F238E27FC236}">
                <a16:creationId xmlns:a16="http://schemas.microsoft.com/office/drawing/2014/main" id="{E99D857C-17C0-4114-B762-501181460DE7}"/>
              </a:ext>
            </a:extLst>
          </p:cNvPr>
          <p:cNvCxnSpPr>
            <a:cxnSpLocks/>
          </p:cNvCxnSpPr>
          <p:nvPr/>
        </p:nvCxnSpPr>
        <p:spPr>
          <a:xfrm flipH="1">
            <a:off x="7716966" y="4145546"/>
            <a:ext cx="1" cy="766522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Oval 101">
            <a:extLst>
              <a:ext uri="{FF2B5EF4-FFF2-40B4-BE49-F238E27FC236}">
                <a16:creationId xmlns:a16="http://schemas.microsoft.com/office/drawing/2014/main" id="{7F49571D-A448-4FF1-B464-9A808AB5B6DF}"/>
              </a:ext>
            </a:extLst>
          </p:cNvPr>
          <p:cNvSpPr/>
          <p:nvPr/>
        </p:nvSpPr>
        <p:spPr>
          <a:xfrm>
            <a:off x="7563596" y="4531938"/>
            <a:ext cx="300557" cy="205552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26">
            <a:extLst>
              <a:ext uri="{FF2B5EF4-FFF2-40B4-BE49-F238E27FC236}">
                <a16:creationId xmlns:a16="http://schemas.microsoft.com/office/drawing/2014/main" id="{6A990BB7-73F0-48F5-8E53-6B0D0073DA19}"/>
              </a:ext>
            </a:extLst>
          </p:cNvPr>
          <p:cNvCxnSpPr>
            <a:cxnSpLocks/>
          </p:cNvCxnSpPr>
          <p:nvPr/>
        </p:nvCxnSpPr>
        <p:spPr>
          <a:xfrm flipV="1">
            <a:off x="2342873" y="3152873"/>
            <a:ext cx="276159" cy="18146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15">
            <a:extLst>
              <a:ext uri="{FF2B5EF4-FFF2-40B4-BE49-F238E27FC236}">
                <a16:creationId xmlns:a16="http://schemas.microsoft.com/office/drawing/2014/main" id="{F5FA0B44-21E5-46FC-90AF-A80A112418CD}"/>
              </a:ext>
            </a:extLst>
          </p:cNvPr>
          <p:cNvCxnSpPr>
            <a:cxnSpLocks/>
          </p:cNvCxnSpPr>
          <p:nvPr/>
        </p:nvCxnSpPr>
        <p:spPr>
          <a:xfrm>
            <a:off x="3098932" y="2885541"/>
            <a:ext cx="21525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6" name="Picture 109">
            <a:extLst>
              <a:ext uri="{FF2B5EF4-FFF2-40B4-BE49-F238E27FC236}">
                <a16:creationId xmlns:a16="http://schemas.microsoft.com/office/drawing/2014/main" id="{8F7805BB-F384-4597-A7E9-182E0F6B4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5520222"/>
            <a:ext cx="751122" cy="488082"/>
          </a:xfrm>
          <a:prstGeom prst="rect">
            <a:avLst/>
          </a:prstGeom>
        </p:spPr>
      </p:pic>
      <p:cxnSp>
        <p:nvCxnSpPr>
          <p:cNvPr id="77" name="Straight Arrow Connector 133">
            <a:extLst>
              <a:ext uri="{FF2B5EF4-FFF2-40B4-BE49-F238E27FC236}">
                <a16:creationId xmlns:a16="http://schemas.microsoft.com/office/drawing/2014/main" id="{9890530E-006B-412D-A74D-3BD5AA5828A7}"/>
              </a:ext>
            </a:extLst>
          </p:cNvPr>
          <p:cNvCxnSpPr>
            <a:cxnSpLocks/>
          </p:cNvCxnSpPr>
          <p:nvPr/>
        </p:nvCxnSpPr>
        <p:spPr>
          <a:xfrm flipH="1">
            <a:off x="4792721" y="5932268"/>
            <a:ext cx="780723" cy="16778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8" name="Picture 122">
            <a:extLst>
              <a:ext uri="{FF2B5EF4-FFF2-40B4-BE49-F238E27FC236}">
                <a16:creationId xmlns:a16="http://schemas.microsoft.com/office/drawing/2014/main" id="{D5EDBC41-7EC9-479F-B012-4F9E68B7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58" y="5038186"/>
            <a:ext cx="465836" cy="430972"/>
          </a:xfrm>
          <a:prstGeom prst="rect">
            <a:avLst/>
          </a:prstGeom>
        </p:spPr>
      </p:pic>
      <p:sp>
        <p:nvSpPr>
          <p:cNvPr id="79" name="Rectangle 126">
            <a:extLst>
              <a:ext uri="{FF2B5EF4-FFF2-40B4-BE49-F238E27FC236}">
                <a16:creationId xmlns:a16="http://schemas.microsoft.com/office/drawing/2014/main" id="{BDE66AD0-D15A-4B67-BC3F-9979AA4DA6B9}"/>
              </a:ext>
            </a:extLst>
          </p:cNvPr>
          <p:cNvSpPr/>
          <p:nvPr/>
        </p:nvSpPr>
        <p:spPr>
          <a:xfrm>
            <a:off x="7142820" y="4261952"/>
            <a:ext cx="523387" cy="276999"/>
          </a:xfrm>
          <a:prstGeom prst="rect">
            <a:avLst/>
          </a:prstGeom>
          <a:solidFill>
            <a:sysClr val="window" lastClr="FFFFFF">
              <a:alpha val="9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Calibri" panose="020F0502020204030204" pitchFamily="34" charset="0"/>
              </a:rPr>
              <a:t>B4R DM/ 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Calibri" panose="020F0502020204030204" pitchFamily="34" charset="0"/>
              </a:rPr>
              <a:t>JSON-LD</a:t>
            </a:r>
          </a:p>
        </p:txBody>
      </p:sp>
      <p:cxnSp>
        <p:nvCxnSpPr>
          <p:cNvPr id="80" name="Straight Arrow Connector 154">
            <a:extLst>
              <a:ext uri="{FF2B5EF4-FFF2-40B4-BE49-F238E27FC236}">
                <a16:creationId xmlns:a16="http://schemas.microsoft.com/office/drawing/2014/main" id="{47E8ED78-C917-48BC-8DA9-1902F991D317}"/>
              </a:ext>
            </a:extLst>
          </p:cNvPr>
          <p:cNvCxnSpPr>
            <a:cxnSpLocks/>
          </p:cNvCxnSpPr>
          <p:nvPr/>
        </p:nvCxnSpPr>
        <p:spPr>
          <a:xfrm flipH="1">
            <a:off x="6451966" y="5940656"/>
            <a:ext cx="936584" cy="839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Rectangle 149">
            <a:extLst>
              <a:ext uri="{FF2B5EF4-FFF2-40B4-BE49-F238E27FC236}">
                <a16:creationId xmlns:a16="http://schemas.microsoft.com/office/drawing/2014/main" id="{C76D09CE-1CE5-4FC8-91EF-0CE556F28B02}"/>
              </a:ext>
            </a:extLst>
          </p:cNvPr>
          <p:cNvSpPr/>
          <p:nvPr/>
        </p:nvSpPr>
        <p:spPr>
          <a:xfrm>
            <a:off x="1344401" y="3935532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Tecnalia</a:t>
            </a:r>
            <a:b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parametric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GIS-2-IFC</a:t>
            </a:r>
          </a:p>
        </p:txBody>
      </p:sp>
      <p:cxnSp>
        <p:nvCxnSpPr>
          <p:cNvPr id="82" name="Straight Arrow Connector 160">
            <a:extLst>
              <a:ext uri="{FF2B5EF4-FFF2-40B4-BE49-F238E27FC236}">
                <a16:creationId xmlns:a16="http://schemas.microsoft.com/office/drawing/2014/main" id="{1F3751FF-39CA-4FF0-962C-59C8EC5A3CB2}"/>
              </a:ext>
            </a:extLst>
          </p:cNvPr>
          <p:cNvCxnSpPr>
            <a:cxnSpLocks/>
          </p:cNvCxnSpPr>
          <p:nvPr/>
        </p:nvCxnSpPr>
        <p:spPr>
          <a:xfrm flipV="1">
            <a:off x="2396306" y="3264115"/>
            <a:ext cx="286450" cy="883704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Oval 157">
            <a:extLst>
              <a:ext uri="{FF2B5EF4-FFF2-40B4-BE49-F238E27FC236}">
                <a16:creationId xmlns:a16="http://schemas.microsoft.com/office/drawing/2014/main" id="{7EB6BE7D-483E-40EE-9850-0BFD23E2076E}"/>
              </a:ext>
            </a:extLst>
          </p:cNvPr>
          <p:cNvSpPr/>
          <p:nvPr/>
        </p:nvSpPr>
        <p:spPr>
          <a:xfrm>
            <a:off x="3074661" y="2676430"/>
            <a:ext cx="158725" cy="184255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GB" sz="7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166">
            <a:extLst>
              <a:ext uri="{FF2B5EF4-FFF2-40B4-BE49-F238E27FC236}">
                <a16:creationId xmlns:a16="http://schemas.microsoft.com/office/drawing/2014/main" id="{0EA53A5A-80FE-4290-AF67-8E2C950D9B19}"/>
              </a:ext>
            </a:extLst>
          </p:cNvPr>
          <p:cNvSpPr/>
          <p:nvPr/>
        </p:nvSpPr>
        <p:spPr>
          <a:xfrm>
            <a:off x="4675429" y="5518784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veXML/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gbXML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169">
            <a:extLst>
              <a:ext uri="{FF2B5EF4-FFF2-40B4-BE49-F238E27FC236}">
                <a16:creationId xmlns:a16="http://schemas.microsoft.com/office/drawing/2014/main" id="{BDEC6754-AECE-43E1-9863-4111C7A6C28C}"/>
              </a:ext>
            </a:extLst>
          </p:cNvPr>
          <p:cNvSpPr/>
          <p:nvPr/>
        </p:nvSpPr>
        <p:spPr>
          <a:xfrm>
            <a:off x="6474730" y="5546085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veXML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gbXML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172">
            <a:extLst>
              <a:ext uri="{FF2B5EF4-FFF2-40B4-BE49-F238E27FC236}">
                <a16:creationId xmlns:a16="http://schemas.microsoft.com/office/drawing/2014/main" id="{BC1D1727-3839-4308-A491-0EC856EF9E57}"/>
              </a:ext>
            </a:extLst>
          </p:cNvPr>
          <p:cNvSpPr/>
          <p:nvPr/>
        </p:nvSpPr>
        <p:spPr>
          <a:xfrm>
            <a:off x="7521441" y="504824"/>
            <a:ext cx="850704" cy="7050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BCF Server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178">
            <a:extLst>
              <a:ext uri="{FF2B5EF4-FFF2-40B4-BE49-F238E27FC236}">
                <a16:creationId xmlns:a16="http://schemas.microsoft.com/office/drawing/2014/main" id="{BE9AF3A5-23C8-4DA0-BDBC-E85217B892A2}"/>
              </a:ext>
            </a:extLst>
          </p:cNvPr>
          <p:cNvSpPr/>
          <p:nvPr/>
        </p:nvSpPr>
        <p:spPr>
          <a:xfrm>
            <a:off x="7572711" y="1047360"/>
            <a:ext cx="748163" cy="1269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BCF API</a:t>
            </a:r>
          </a:p>
        </p:txBody>
      </p:sp>
      <p:cxnSp>
        <p:nvCxnSpPr>
          <p:cNvPr id="89" name="Straight Arrow Connector 187">
            <a:extLst>
              <a:ext uri="{FF2B5EF4-FFF2-40B4-BE49-F238E27FC236}">
                <a16:creationId xmlns:a16="http://schemas.microsoft.com/office/drawing/2014/main" id="{CD7AD1ED-BDCA-4096-B628-D11AACCCEF7E}"/>
              </a:ext>
            </a:extLst>
          </p:cNvPr>
          <p:cNvCxnSpPr>
            <a:cxnSpLocks/>
          </p:cNvCxnSpPr>
          <p:nvPr/>
        </p:nvCxnSpPr>
        <p:spPr>
          <a:xfrm flipV="1">
            <a:off x="7959038" y="1270295"/>
            <a:ext cx="2" cy="320256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Cylinder 188">
            <a:extLst>
              <a:ext uri="{FF2B5EF4-FFF2-40B4-BE49-F238E27FC236}">
                <a16:creationId xmlns:a16="http://schemas.microsoft.com/office/drawing/2014/main" id="{026FCEFD-43F4-4510-85F3-983F46C67D4E}"/>
              </a:ext>
            </a:extLst>
          </p:cNvPr>
          <p:cNvSpPr/>
          <p:nvPr/>
        </p:nvSpPr>
        <p:spPr>
          <a:xfrm>
            <a:off x="4792721" y="4508260"/>
            <a:ext cx="677700" cy="796281"/>
          </a:xfrm>
          <a:prstGeom prst="can">
            <a:avLst>
              <a:gd name="adj" fmla="val 37465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RDF Store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Straight Arrow Connector 194">
            <a:extLst>
              <a:ext uri="{FF2B5EF4-FFF2-40B4-BE49-F238E27FC236}">
                <a16:creationId xmlns:a16="http://schemas.microsoft.com/office/drawing/2014/main" id="{C8B42956-D541-4102-93F7-F8B9D61BF798}"/>
              </a:ext>
            </a:extLst>
          </p:cNvPr>
          <p:cNvCxnSpPr>
            <a:cxnSpLocks/>
          </p:cNvCxnSpPr>
          <p:nvPr/>
        </p:nvCxnSpPr>
        <p:spPr>
          <a:xfrm>
            <a:off x="5054601" y="4132063"/>
            <a:ext cx="2190" cy="553571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217">
            <a:extLst>
              <a:ext uri="{FF2B5EF4-FFF2-40B4-BE49-F238E27FC236}">
                <a16:creationId xmlns:a16="http://schemas.microsoft.com/office/drawing/2014/main" id="{1DEC06FE-BE8E-42E7-89DF-E02688047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353" y="4414502"/>
            <a:ext cx="832384" cy="965464"/>
          </a:xfrm>
          <a:prstGeom prst="rect">
            <a:avLst/>
          </a:prstGeom>
        </p:spPr>
      </p:pic>
      <p:sp>
        <p:nvSpPr>
          <p:cNvPr id="93" name="Rectangle 227">
            <a:extLst>
              <a:ext uri="{FF2B5EF4-FFF2-40B4-BE49-F238E27FC236}">
                <a16:creationId xmlns:a16="http://schemas.microsoft.com/office/drawing/2014/main" id="{6D8AFA33-8D69-47D0-B294-AD30BE60131D}"/>
              </a:ext>
            </a:extLst>
          </p:cNvPr>
          <p:cNvSpPr/>
          <p:nvPr/>
        </p:nvSpPr>
        <p:spPr>
          <a:xfrm>
            <a:off x="5339502" y="6054053"/>
            <a:ext cx="1096503" cy="257680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folder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Straight Arrow Connector 235">
            <a:extLst>
              <a:ext uri="{FF2B5EF4-FFF2-40B4-BE49-F238E27FC236}">
                <a16:creationId xmlns:a16="http://schemas.microsoft.com/office/drawing/2014/main" id="{A5A4F8E9-653F-4963-BA3E-518D9D8C3BD4}"/>
              </a:ext>
            </a:extLst>
          </p:cNvPr>
          <p:cNvCxnSpPr>
            <a:cxnSpLocks/>
          </p:cNvCxnSpPr>
          <p:nvPr/>
        </p:nvCxnSpPr>
        <p:spPr>
          <a:xfrm flipH="1" flipV="1">
            <a:off x="2420461" y="5672943"/>
            <a:ext cx="1386365" cy="304672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239">
            <a:extLst>
              <a:ext uri="{FF2B5EF4-FFF2-40B4-BE49-F238E27FC236}">
                <a16:creationId xmlns:a16="http://schemas.microsoft.com/office/drawing/2014/main" id="{8288EE46-6565-4B97-955B-D79C9FFB14C8}"/>
              </a:ext>
            </a:extLst>
          </p:cNvPr>
          <p:cNvCxnSpPr>
            <a:cxnSpLocks/>
          </p:cNvCxnSpPr>
          <p:nvPr/>
        </p:nvCxnSpPr>
        <p:spPr>
          <a:xfrm flipH="1">
            <a:off x="4023150" y="5038186"/>
            <a:ext cx="708832" cy="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6" name="Picture 244">
            <a:extLst>
              <a:ext uri="{FF2B5EF4-FFF2-40B4-BE49-F238E27FC236}">
                <a16:creationId xmlns:a16="http://schemas.microsoft.com/office/drawing/2014/main" id="{FA176CBA-7806-406C-A5A4-6FD2274FA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520" y="4792906"/>
            <a:ext cx="305678" cy="184139"/>
          </a:xfrm>
          <a:prstGeom prst="rect">
            <a:avLst/>
          </a:prstGeom>
        </p:spPr>
      </p:pic>
      <p:cxnSp>
        <p:nvCxnSpPr>
          <p:cNvPr id="97" name="Straight Arrow Connector 245">
            <a:extLst>
              <a:ext uri="{FF2B5EF4-FFF2-40B4-BE49-F238E27FC236}">
                <a16:creationId xmlns:a16="http://schemas.microsoft.com/office/drawing/2014/main" id="{1A177C31-A7D4-4931-BB39-7CE258B7D405}"/>
              </a:ext>
            </a:extLst>
          </p:cNvPr>
          <p:cNvCxnSpPr>
            <a:cxnSpLocks/>
          </p:cNvCxnSpPr>
          <p:nvPr/>
        </p:nvCxnSpPr>
        <p:spPr>
          <a:xfrm flipV="1">
            <a:off x="3488789" y="3319476"/>
            <a:ext cx="10452" cy="1495181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8" name="Picture 249">
            <a:extLst>
              <a:ext uri="{FF2B5EF4-FFF2-40B4-BE49-F238E27FC236}">
                <a16:creationId xmlns:a16="http://schemas.microsoft.com/office/drawing/2014/main" id="{A817426E-B59A-41C1-AFA1-03917443A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005" y="3507839"/>
            <a:ext cx="560821" cy="168062"/>
          </a:xfrm>
          <a:prstGeom prst="rect">
            <a:avLst/>
          </a:prstGeom>
        </p:spPr>
      </p:pic>
      <p:cxnSp>
        <p:nvCxnSpPr>
          <p:cNvPr id="99" name="Straight Arrow Connector 250">
            <a:extLst>
              <a:ext uri="{FF2B5EF4-FFF2-40B4-BE49-F238E27FC236}">
                <a16:creationId xmlns:a16="http://schemas.microsoft.com/office/drawing/2014/main" id="{BF13D962-71D7-43E6-AFE2-E54861EA7660}"/>
              </a:ext>
            </a:extLst>
          </p:cNvPr>
          <p:cNvCxnSpPr>
            <a:cxnSpLocks/>
          </p:cNvCxnSpPr>
          <p:nvPr/>
        </p:nvCxnSpPr>
        <p:spPr>
          <a:xfrm flipV="1">
            <a:off x="5172795" y="4085114"/>
            <a:ext cx="0" cy="55995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0" name="Rectangle 191">
            <a:extLst>
              <a:ext uri="{FF2B5EF4-FFF2-40B4-BE49-F238E27FC236}">
                <a16:creationId xmlns:a16="http://schemas.microsoft.com/office/drawing/2014/main" id="{22C5CD72-8F45-4128-A125-06AAA8428C50}"/>
              </a:ext>
            </a:extLst>
          </p:cNvPr>
          <p:cNvSpPr/>
          <p:nvPr/>
        </p:nvSpPr>
        <p:spPr>
          <a:xfrm>
            <a:off x="4859072" y="4237687"/>
            <a:ext cx="608003" cy="300082"/>
          </a:xfrm>
          <a:prstGeom prst="rect">
            <a:avLst/>
          </a:prstGeom>
          <a:solidFill>
            <a:sysClr val="window" lastClr="FFFFFF">
              <a:alpha val="9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75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Calibri" panose="020F0502020204030204" pitchFamily="34" charset="0"/>
              </a:rPr>
              <a:t>B4R DM RDF</a:t>
            </a:r>
          </a:p>
        </p:txBody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E4C5B7FD-4AE7-4442-96EE-52394C97961A}"/>
              </a:ext>
            </a:extLst>
          </p:cNvPr>
          <p:cNvSpPr/>
          <p:nvPr/>
        </p:nvSpPr>
        <p:spPr>
          <a:xfrm>
            <a:off x="5508858" y="4767598"/>
            <a:ext cx="609531" cy="42315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SPARQL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/GraphQL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  <a:endParaRPr kumimoji="0" lang="en-GB" sz="82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Picture 32">
            <a:extLst>
              <a:ext uri="{FF2B5EF4-FFF2-40B4-BE49-F238E27FC236}">
                <a16:creationId xmlns:a16="http://schemas.microsoft.com/office/drawing/2014/main" id="{873C622C-6C7E-47F8-9985-CAEB2B116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403" y="4531938"/>
            <a:ext cx="686528" cy="137769"/>
          </a:xfrm>
          <a:prstGeom prst="rect">
            <a:avLst/>
          </a:prstGeom>
        </p:spPr>
      </p:pic>
      <p:pic>
        <p:nvPicPr>
          <p:cNvPr id="103" name="Picture 41">
            <a:extLst>
              <a:ext uri="{FF2B5EF4-FFF2-40B4-BE49-F238E27FC236}">
                <a16:creationId xmlns:a16="http://schemas.microsoft.com/office/drawing/2014/main" id="{DE845F48-BFE1-4809-875A-813E24B753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84" y="2755817"/>
            <a:ext cx="372488" cy="350778"/>
          </a:xfrm>
          <a:prstGeom prst="rect">
            <a:avLst/>
          </a:prstGeom>
        </p:spPr>
      </p:pic>
      <p:cxnSp>
        <p:nvCxnSpPr>
          <p:cNvPr id="104" name="Straight Arrow Connector 95">
            <a:extLst>
              <a:ext uri="{FF2B5EF4-FFF2-40B4-BE49-F238E27FC236}">
                <a16:creationId xmlns:a16="http://schemas.microsoft.com/office/drawing/2014/main" id="{F4D4F4B2-3AFF-43F1-96FD-A27080C04847}"/>
              </a:ext>
            </a:extLst>
          </p:cNvPr>
          <p:cNvCxnSpPr>
            <a:cxnSpLocks/>
          </p:cNvCxnSpPr>
          <p:nvPr/>
        </p:nvCxnSpPr>
        <p:spPr>
          <a:xfrm>
            <a:off x="2322711" y="2442108"/>
            <a:ext cx="368084" cy="23432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5" name="Picture 62">
            <a:extLst>
              <a:ext uri="{FF2B5EF4-FFF2-40B4-BE49-F238E27FC236}">
                <a16:creationId xmlns:a16="http://schemas.microsoft.com/office/drawing/2014/main" id="{F7A50827-B9E9-4CE7-B776-F7439334A7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8714" y="4884975"/>
            <a:ext cx="679500" cy="488985"/>
          </a:xfrm>
          <a:prstGeom prst="rect">
            <a:avLst/>
          </a:prstGeom>
        </p:spPr>
      </p:pic>
      <p:sp>
        <p:nvSpPr>
          <p:cNvPr id="106" name="Tekstvak 105">
            <a:extLst>
              <a:ext uri="{FF2B5EF4-FFF2-40B4-BE49-F238E27FC236}">
                <a16:creationId xmlns:a16="http://schemas.microsoft.com/office/drawing/2014/main" id="{5DD0B844-1DEA-48FE-BC6E-D9958AFEF898}"/>
              </a:ext>
            </a:extLst>
          </p:cNvPr>
          <p:cNvSpPr txBox="1"/>
          <p:nvPr/>
        </p:nvSpPr>
        <p:spPr>
          <a:xfrm>
            <a:off x="726341" y="6112036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</a:rPr>
              <a:t>Model manipulation/simulation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</a:rPr>
              <a:t>MCA (WP7)</a:t>
            </a:r>
          </a:p>
        </p:txBody>
      </p:sp>
      <p:sp>
        <p:nvSpPr>
          <p:cNvPr id="107" name="Rectangle 198">
            <a:extLst>
              <a:ext uri="{FF2B5EF4-FFF2-40B4-BE49-F238E27FC236}">
                <a16:creationId xmlns:a16="http://schemas.microsoft.com/office/drawing/2014/main" id="{13AEA4FB-2663-4623-8D73-E3D25CE2C145}"/>
              </a:ext>
            </a:extLst>
          </p:cNvPr>
          <p:cNvSpPr/>
          <p:nvPr/>
        </p:nvSpPr>
        <p:spPr>
          <a:xfrm>
            <a:off x="7334258" y="5737657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8CE5A46D-69C0-4E81-B8A0-0EF6DF27D0C5}"/>
              </a:ext>
            </a:extLst>
          </p:cNvPr>
          <p:cNvSpPr txBox="1"/>
          <p:nvPr/>
        </p:nvSpPr>
        <p:spPr>
          <a:xfrm>
            <a:off x="933028" y="168566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WP3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1BB49EB3-729D-452E-8301-B49CB5072BD6}"/>
              </a:ext>
            </a:extLst>
          </p:cNvPr>
          <p:cNvSpPr txBox="1"/>
          <p:nvPr/>
        </p:nvSpPr>
        <p:spPr>
          <a:xfrm>
            <a:off x="1558520" y="49460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WP5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8EB2D014-34B5-49CA-AB1F-D910B66C8548}"/>
              </a:ext>
            </a:extLst>
          </p:cNvPr>
          <p:cNvSpPr txBox="1"/>
          <p:nvPr/>
        </p:nvSpPr>
        <p:spPr>
          <a:xfrm>
            <a:off x="4980106" y="1245757"/>
            <a:ext cx="2375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WP4 “BIM Repository”</a:t>
            </a:r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EE4DF56D-338E-42FA-9B92-C6B71B7FD0C8}"/>
              </a:ext>
            </a:extLst>
          </p:cNvPr>
          <p:cNvSpPr/>
          <p:nvPr/>
        </p:nvSpPr>
        <p:spPr>
          <a:xfrm>
            <a:off x="123052" y="3946414"/>
            <a:ext cx="986682" cy="8149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Earth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KML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0" name="Straight Arrow Connector 23">
            <a:extLst>
              <a:ext uri="{FF2B5EF4-FFF2-40B4-BE49-F238E27FC236}">
                <a16:creationId xmlns:a16="http://schemas.microsoft.com/office/drawing/2014/main" id="{D9FB491D-5D4A-4C76-BC04-B5A05BDB6910}"/>
              </a:ext>
            </a:extLst>
          </p:cNvPr>
          <p:cNvCxnSpPr>
            <a:cxnSpLocks/>
          </p:cNvCxnSpPr>
          <p:nvPr/>
        </p:nvCxnSpPr>
        <p:spPr>
          <a:xfrm flipV="1">
            <a:off x="1100981" y="4333643"/>
            <a:ext cx="217974" cy="427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Straight Arrow Connector 235">
            <a:extLst>
              <a:ext uri="{FF2B5EF4-FFF2-40B4-BE49-F238E27FC236}">
                <a16:creationId xmlns:a16="http://schemas.microsoft.com/office/drawing/2014/main" id="{7BF8237C-9DE7-41E1-823E-06F74EDD32EC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583696" y="5674354"/>
            <a:ext cx="779368" cy="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Rectangle 198">
            <a:extLst>
              <a:ext uri="{FF2B5EF4-FFF2-40B4-BE49-F238E27FC236}">
                <a16:creationId xmlns:a16="http://schemas.microsoft.com/office/drawing/2014/main" id="{512FD60D-B8DB-4AA3-B5ED-65C2032F1A70}"/>
              </a:ext>
            </a:extLst>
          </p:cNvPr>
          <p:cNvSpPr/>
          <p:nvPr/>
        </p:nvSpPr>
        <p:spPr>
          <a:xfrm>
            <a:off x="471663" y="5328766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 dirty="0">
                <a:solidFill>
                  <a:prstClr val="black"/>
                </a:solidFill>
                <a:latin typeface="Calibri" panose="020F0502020204030204"/>
              </a:rPr>
              <a:t>KPI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" name="Straight Arrow Connector 235">
            <a:extLst>
              <a:ext uri="{FF2B5EF4-FFF2-40B4-BE49-F238E27FC236}">
                <a16:creationId xmlns:a16="http://schemas.microsoft.com/office/drawing/2014/main" id="{C20ADE67-98D5-445D-983A-E26A47285C17}"/>
              </a:ext>
            </a:extLst>
          </p:cNvPr>
          <p:cNvCxnSpPr>
            <a:cxnSpLocks/>
          </p:cNvCxnSpPr>
          <p:nvPr/>
        </p:nvCxnSpPr>
        <p:spPr>
          <a:xfrm flipH="1" flipV="1">
            <a:off x="2373100" y="5902836"/>
            <a:ext cx="711043" cy="145312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4" name="Rectangle 198">
            <a:extLst>
              <a:ext uri="{FF2B5EF4-FFF2-40B4-BE49-F238E27FC236}">
                <a16:creationId xmlns:a16="http://schemas.microsoft.com/office/drawing/2014/main" id="{E2D29D20-B3B6-4440-9BD2-420CC0584284}"/>
              </a:ext>
            </a:extLst>
          </p:cNvPr>
          <p:cNvSpPr/>
          <p:nvPr/>
        </p:nvSpPr>
        <p:spPr>
          <a:xfrm>
            <a:off x="2920877" y="6001628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resets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9DB181D-07AC-4994-A733-F9FD370839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4464" y="2682848"/>
            <a:ext cx="240775" cy="29402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093FDFF4-9E1D-47E5-9F82-86B70FEBF334}"/>
              </a:ext>
            </a:extLst>
          </p:cNvPr>
          <p:cNvSpPr txBox="1"/>
          <p:nvPr/>
        </p:nvSpPr>
        <p:spPr>
          <a:xfrm>
            <a:off x="2331154" y="2927076"/>
            <a:ext cx="3145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b="1" dirty="0"/>
              <a:t>2x3</a:t>
            </a:r>
          </a:p>
        </p:txBody>
      </p:sp>
    </p:spTree>
    <p:extLst>
      <p:ext uri="{BB962C8B-B14F-4D97-AF65-F5344CB8AC3E}">
        <p14:creationId xmlns:p14="http://schemas.microsoft.com/office/powerpoint/2010/main" val="17801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D1334-3BE7-4113-8180-AA48DE8B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 by Pierre to be integrated/harmonized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83AC0-4A72-4DD3-A4FF-66C3B6F6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31093E-A547-4BCF-B5C0-B892B8E3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C67A96-0227-467E-98F4-B2AC6BD4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9</a:t>
            </a:fld>
            <a:r>
              <a:rPr lang="en-GB"/>
              <a:t> | BIM4REN WP4 Architecture &amp;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4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">
  <a:themeElements>
    <a:clrScheme name="TNO">
      <a:dk1>
        <a:sysClr val="windowText" lastClr="000000"/>
      </a:dk1>
      <a:lt1>
        <a:sysClr val="window" lastClr="FFFFFF"/>
      </a:lt1>
      <a:dk2>
        <a:srgbClr val="71A4C3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NO_4_3.potx" id="{6B1F275D-184C-4A67-9E2C-07D15348FCB3}" vid="{69A6F8F6-F4A1-4DAD-B6DE-DA360A342A0A}"/>
    </a:ext>
  </a:extLst>
</a:theme>
</file>

<file path=ppt/theme/theme2.xml><?xml version="1.0" encoding="utf-8"?>
<a:theme xmlns:a="http://schemas.openxmlformats.org/drawingml/2006/main" name="Tema de Office">
  <a:themeElements>
    <a:clrScheme name="BIM4Ren_Colors">
      <a:dk1>
        <a:srgbClr val="3F3F3F"/>
      </a:dk1>
      <a:lt1>
        <a:sysClr val="window" lastClr="FFFFFF"/>
      </a:lt1>
      <a:dk2>
        <a:srgbClr val="1F9982"/>
      </a:dk2>
      <a:lt2>
        <a:srgbClr val="EEECE1"/>
      </a:lt2>
      <a:accent1>
        <a:srgbClr val="74CEB8"/>
      </a:accent1>
      <a:accent2>
        <a:srgbClr val="F76C60"/>
      </a:accent2>
      <a:accent3>
        <a:srgbClr val="FFD85A"/>
      </a:accent3>
      <a:accent4>
        <a:srgbClr val="C1C1C1"/>
      </a:accent4>
      <a:accent5>
        <a:srgbClr val="F46134"/>
      </a:accent5>
      <a:accent6>
        <a:srgbClr val="1F9982"/>
      </a:accent6>
      <a:hlink>
        <a:srgbClr val="414141"/>
      </a:hlink>
      <a:folHlink>
        <a:srgbClr val="38353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ception personnalisée">
  <a:themeElements>
    <a:clrScheme name="BIM4Ren_Colors">
      <a:dk1>
        <a:srgbClr val="3F3F3F"/>
      </a:dk1>
      <a:lt1>
        <a:sysClr val="window" lastClr="FFFFFF"/>
      </a:lt1>
      <a:dk2>
        <a:srgbClr val="1F9982"/>
      </a:dk2>
      <a:lt2>
        <a:srgbClr val="EEECE1"/>
      </a:lt2>
      <a:accent1>
        <a:srgbClr val="74CEB8"/>
      </a:accent1>
      <a:accent2>
        <a:srgbClr val="F76C60"/>
      </a:accent2>
      <a:accent3>
        <a:srgbClr val="FFD85A"/>
      </a:accent3>
      <a:accent4>
        <a:srgbClr val="C1C1C1"/>
      </a:accent4>
      <a:accent5>
        <a:srgbClr val="F46134"/>
      </a:accent5>
      <a:accent6>
        <a:srgbClr val="1F9982"/>
      </a:accent6>
      <a:hlink>
        <a:srgbClr val="414141"/>
      </a:hlink>
      <a:folHlink>
        <a:srgbClr val="38353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6A8642F3C8A0C84FACAA059FE591FDA3" ma:contentTypeVersion="13" ma:contentTypeDescription=" " ma:contentTypeScope="" ma:versionID="991c49c24db36ec23cfc4339de5c178c">
  <xsd:schema xmlns:xsd="http://www.w3.org/2001/XMLSchema" xmlns:xs="http://www.w3.org/2001/XMLSchema" xmlns:p="http://schemas.microsoft.com/office/2006/metadata/properties" xmlns:ns2="3b24cb23-cbb7-4db6-a3d8-8cc30dc770f3" xmlns:ns3="2f6a910d-138e-42c1-8e8a-320c1b7cf3f7" xmlns:ns5="57ef3a16-c0dd-4b5a-8488-5a39a3bc33d4" targetNamespace="http://schemas.microsoft.com/office/2006/metadata/properties" ma:root="true" ma:fieldsID="71fc8b670a99b90f1d91b93088534b2d" ns2:_="" ns3:_="" ns5:_="">
    <xsd:import namespace="3b24cb23-cbb7-4db6-a3d8-8cc30dc770f3"/>
    <xsd:import namespace="2f6a910d-138e-42c1-8e8a-320c1b7cf3f7"/>
    <xsd:import namespace="57ef3a16-c0dd-4b5a-8488-5a39a3bc33d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  <xsd:element ref="ns5:MediaServiceAutoTags" minOccurs="0"/>
                <xsd:element ref="ns2:SharedWithUsers" minOccurs="0"/>
                <xsd:element ref="ns2:SharedWithDetails" minOccurs="0"/>
                <xsd:element ref="ns5:MediaServiceOCR" minOccurs="0"/>
                <xsd:element ref="ns5:MediaServiceDateTaken" minOccurs="0"/>
                <xsd:element ref="ns5:MediaServiceGenerationTime" minOccurs="0"/>
                <xsd:element ref="ns5:MediaServiceEventHashCode" minOccurs="0"/>
                <xsd:element ref="ns5:MediaServiceAutoKeyPoints" minOccurs="0"/>
                <xsd:element ref="ns5:MediaServiceKeyPoints" minOccurs="0"/>
                <xsd:element ref="ns5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4cb23-cbb7-4db6-a3d8-8cc30dc770f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a0ca7a1f-fc2f-4ac5-8da5-f7205e838808}" ma:internalName="TaxCatchAll" ma:showField="CatchAllData" ma:web="3b24cb23-cbb7-4db6-a3d8-8cc30dc770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a0ca7a1f-fc2f-4ac5-8da5-f7205e838808}" ma:internalName="TaxCatchAllLabel" ma:readOnly="true" ma:showField="CatchAllDataLabel" ma:web="3b24cb23-cbb7-4db6-a3d8-8cc30dc770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EU H2020 BIM4REN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35489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f3a16-c0dd-4b5a-8488-5a39a3bc3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h15fbb78f4cb41d290e72f301ea2865f xmlns="3b24cb23-cbb7-4db6-a3d8-8cc30dc770f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TNOC_ClusterName xmlns="2f6a910d-138e-42c1-8e8a-320c1b7cf3f7">EU H2020 BIM4REN</TNOC_ClusterName>
    <bac4ab11065f4f6c809c820c57e320e5 xmlns="3b24cb23-cbb7-4db6-a3d8-8cc30dc770f3">
      <Terms xmlns="http://schemas.microsoft.com/office/infopath/2007/PartnerControls"/>
    </bac4ab11065f4f6c809c820c57e320e5>
    <TaxCatchAll xmlns="3b24cb23-cbb7-4db6-a3d8-8cc30dc770f3">
      <Value>5</Value>
      <Value>1</Value>
    </TaxCatchAll>
    <TNOC_ClusterId xmlns="2f6a910d-138e-42c1-8e8a-320c1b7cf3f7">060.35489</TNOC_ClusterId>
    <n2a7a23bcc2241cb9261f9a914c7c1bb xmlns="3b24cb23-cbb7-4db6-a3d8-8cc30dc770f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lca20d149a844688b6abf34073d5c21d xmlns="3b24cb23-cbb7-4db6-a3d8-8cc30dc770f3">
      <Terms xmlns="http://schemas.microsoft.com/office/infopath/2007/PartnerControls"/>
    </lca20d149a844688b6abf34073d5c21d>
    <cf581d8792c646118aad2c2c4ecdfa8c xmlns="3b24cb23-cbb7-4db6-a3d8-8cc30dc770f3">
      <Terms xmlns="http://schemas.microsoft.com/office/infopath/2007/PartnerControls"/>
    </cf581d8792c646118aad2c2c4ecdfa8c>
    <_dlc_DocId xmlns="3b24cb23-cbb7-4db6-a3d8-8cc30dc770f3">FN2S6XD637M3-1747200693-3787</_dlc_DocId>
    <_dlc_DocIdUrl xmlns="3b24cb23-cbb7-4db6-a3d8-8cc30dc770f3">
      <Url>https://365tno.sharepoint.com/teams/P060.35489/_layouts/15/DocIdRedir.aspx?ID=FN2S6XD637M3-1747200693-3787</Url>
      <Description>FN2S6XD637M3-1747200693-3787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8677B3-4574-4802-8570-D1C31EEEE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4cb23-cbb7-4db6-a3d8-8cc30dc770f3"/>
    <ds:schemaRef ds:uri="2f6a910d-138e-42c1-8e8a-320c1b7cf3f7"/>
    <ds:schemaRef ds:uri="57ef3a16-c0dd-4b5a-8488-5a39a3bc33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1B5821-F8A1-49DF-9639-2FB757C65759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3b24cb23-cbb7-4db6-a3d8-8cc30dc770f3"/>
    <ds:schemaRef ds:uri="http://schemas.microsoft.com/office/infopath/2007/PartnerControls"/>
    <ds:schemaRef ds:uri="http://www.w3.org/XML/1998/namespace"/>
    <ds:schemaRef ds:uri="57ef3a16-c0dd-4b5a-8488-5a39a3bc33d4"/>
    <ds:schemaRef ds:uri="2f6a910d-138e-42c1-8e8a-320c1b7cf3f7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50DB646-DFB6-46C5-9197-AACF3B4D215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8D87A4E-B9ED-4CA8-BC1D-5ADCC177A0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TNO_4_3</Template>
  <TotalTime>0</TotalTime>
  <Words>2663</Words>
  <Application>Microsoft Office PowerPoint</Application>
  <PresentationFormat>Diavoorstelling (4:3)</PresentationFormat>
  <Paragraphs>437</Paragraphs>
  <Slides>43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43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Cambria</vt:lpstr>
      <vt:lpstr>Helvetica</vt:lpstr>
      <vt:lpstr>Open Sans</vt:lpstr>
      <vt:lpstr>TNO</vt:lpstr>
      <vt:lpstr>Tema de Office</vt:lpstr>
      <vt:lpstr>Conception personnalisée</vt:lpstr>
      <vt:lpstr>BIM4REN WP4 Architecture &amp; Workflow Dr. ir. H.M. Böhms</vt:lpstr>
      <vt:lpstr>Typical Renovation workflow</vt:lpstr>
      <vt:lpstr>Alternative view</vt:lpstr>
      <vt:lpstr>BIM4REN WP4 context</vt:lpstr>
      <vt:lpstr>Scope Decisions /1</vt:lpstr>
      <vt:lpstr>Scope Decisions /2</vt:lpstr>
      <vt:lpstr>PowerPoint-presentatie</vt:lpstr>
      <vt:lpstr>WP4 Architecture </vt:lpstr>
      <vt:lpstr>Views by Pierre to be integrated/harmonized</vt:lpstr>
      <vt:lpstr>Workflow – Architecture – Geometry (#1)</vt:lpstr>
      <vt:lpstr>Workflow – Architecture – Enrichment (#2)</vt:lpstr>
      <vt:lpstr>Workflow – Architecture – Reno Scenario (#3)</vt:lpstr>
      <vt:lpstr>Integration by Jyrki /1</vt:lpstr>
      <vt:lpstr>Integration by Jyrki /2</vt:lpstr>
      <vt:lpstr>The bigger picture</vt:lpstr>
      <vt:lpstr>Overal workflow</vt:lpstr>
      <vt:lpstr>Example to be adapted!</vt:lpstr>
      <vt:lpstr>Alternative workflow view with B-BEST</vt:lpstr>
      <vt:lpstr>WP 4 Planning - Team</vt:lpstr>
      <vt:lpstr>Planning /2 BIM4ren-WP4 email/telcon list for key partners</vt:lpstr>
      <vt:lpstr>TASKS</vt:lpstr>
      <vt:lpstr>Schedule &amp; status</vt:lpstr>
      <vt:lpstr>Issues discussed recently</vt:lpstr>
      <vt:lpstr>Shape Representation</vt:lpstr>
      <vt:lpstr>gbXML vs veXML</vt:lpstr>
      <vt:lpstr>BIM4Ren data model</vt:lpstr>
      <vt:lpstr>Backlink LD to IFC</vt:lpstr>
      <vt:lpstr>Key Performance Indicators (KPIs)</vt:lpstr>
      <vt:lpstr>Architecture/Workflow</vt:lpstr>
      <vt:lpstr>Implementation sheets by Jyrki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Michel Böhms?</dc:title>
  <dc:subject>corporate</dc:subject>
  <dc:creator/>
  <cp:lastModifiedBy/>
  <cp:revision>34</cp:revision>
  <dcterms:created xsi:type="dcterms:W3CDTF">2019-07-30T09:16:46Z</dcterms:created>
  <dcterms:modified xsi:type="dcterms:W3CDTF">2020-12-08T15:48:44Z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TNO_43</vt:lpwstr>
  </property>
  <property fmtid="{D5CDD505-2E9C-101B-9397-08002B2CF9AE}" pid="3" name="do_LanguageID">
    <vt:lpwstr>2057</vt:lpwstr>
  </property>
  <property fmtid="{D5CDD505-2E9C-101B-9397-08002B2CF9AE}" pid="4" name="do_Title">
    <vt:lpwstr>BIM4REN WP4 Architecture &amp; Workflow</vt:lpwstr>
  </property>
  <property fmtid="{D5CDD505-2E9C-101B-9397-08002B2CF9AE}" pid="5" name="do_Subtitle">
    <vt:lpwstr/>
  </property>
  <property fmtid="{D5CDD505-2E9C-101B-9397-08002B2CF9AE}" pid="6" name="do_Speaker">
    <vt:lpwstr>Dr. ir. H.M. Böhms</vt:lpwstr>
  </property>
  <property fmtid="{D5CDD505-2E9C-101B-9397-08002B2CF9AE}" pid="7" name="do_Date">
    <vt:lpwstr>True</vt:lpwstr>
  </property>
  <property fmtid="{D5CDD505-2E9C-101B-9397-08002B2CF9AE}" pid="8" name="do_DateHandout">
    <vt:lpwstr>False</vt:lpwstr>
  </property>
  <property fmtid="{D5CDD505-2E9C-101B-9397-08002B2CF9AE}" pid="9" name="do_DateValue">
    <vt:lpwstr>25-11-2020</vt:lpwstr>
  </property>
  <property fmtid="{D5CDD505-2E9C-101B-9397-08002B2CF9AE}" pid="10" name="do_SlideNumber">
    <vt:lpwstr>True</vt:lpwstr>
  </property>
  <property fmtid="{D5CDD505-2E9C-101B-9397-08002B2CF9AE}" pid="11" name="do_SlideNumberHandout">
    <vt:lpwstr>False</vt:lpwstr>
  </property>
  <property fmtid="{D5CDD505-2E9C-101B-9397-08002B2CF9AE}" pid="12" name="do_Language">
    <vt:lpwstr>2057</vt:lpwstr>
  </property>
  <property fmtid="{D5CDD505-2E9C-101B-9397-08002B2CF9AE}" pid="13" name="ContentTypeId">
    <vt:lpwstr>0x010100A35317DCC28344A7B82488658A034A5C01006A8642F3C8A0C84FACAA059FE591FDA3</vt:lpwstr>
  </property>
  <property fmtid="{D5CDD505-2E9C-101B-9397-08002B2CF9AE}" pid="14" name="TNOC_DocumentClassification">
    <vt:lpwstr>5;#TNO Internal|1a23c89f-ef54-4907-86fd-8242403ff722</vt:lpwstr>
  </property>
  <property fmtid="{D5CDD505-2E9C-101B-9397-08002B2CF9AE}" pid="15" name="TNOC_DocumentType">
    <vt:lpwstr/>
  </property>
  <property fmtid="{D5CDD505-2E9C-101B-9397-08002B2CF9AE}" pid="16" name="TNOC_ClusterType">
    <vt:lpwstr>1;#Project|fa11c4c9-105f-402c-bb40-9a56b4989397</vt:lpwstr>
  </property>
  <property fmtid="{D5CDD505-2E9C-101B-9397-08002B2CF9AE}" pid="17" name="TNOC_DocumentCategory">
    <vt:lpwstr/>
  </property>
  <property fmtid="{D5CDD505-2E9C-101B-9397-08002B2CF9AE}" pid="18" name="TNOC_DocumentSetType">
    <vt:lpwstr/>
  </property>
  <property fmtid="{D5CDD505-2E9C-101B-9397-08002B2CF9AE}" pid="19" name="_dlc_DocIdItemGuid">
    <vt:lpwstr>7ababb03-684f-4ea0-a6ad-28228a3b9610</vt:lpwstr>
  </property>
</Properties>
</file>